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4" r:id="rId5"/>
    <p:sldId id="265" r:id="rId6"/>
    <p:sldId id="267" r:id="rId7"/>
    <p:sldId id="268" r:id="rId8"/>
    <p:sldId id="269" r:id="rId9"/>
    <p:sldId id="271" r:id="rId10"/>
    <p:sldId id="270" r:id="rId11"/>
    <p:sldId id="272" r:id="rId12"/>
    <p:sldId id="273" r:id="rId13"/>
    <p:sldId id="274" r:id="rId14"/>
    <p:sldId id="275" r:id="rId15"/>
    <p:sldId id="276" r:id="rId16"/>
    <p:sldId id="262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7CC"/>
    <a:srgbClr val="F2DD14"/>
    <a:srgbClr val="FFFFFF"/>
    <a:srgbClr val="F3F2F2"/>
    <a:srgbClr val="EC1D69"/>
    <a:srgbClr val="22B5EE"/>
    <a:srgbClr val="CB2F0D"/>
    <a:srgbClr val="268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5:36:04.1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1 128 24575,'6'-4'0,"6"-3"0,1 1 0,1 0 0,22-6 0,-20 7 0,63-18-56,1 3 0,1 4-1,0 4 1,150-4 0,-119 17-84,0 5 1,0 5-1,115 26 1,-73 1-71,-1 7 0,-2 6-1,-3 7 1,200 108 0,-91-20-420,351 264 0,-22 71-670,-32 47 394,-169-140 896,844 830-1963,891 686 1309,-287-479 46,-1564-1238 757,-196-136 78,88 60 105,153 138 1,-279-216 91,0 1 1,57 76-1,-54-50-2228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5:36:04.8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8190 24575,'0'-4'0,"1"1"0,-1 0 0,1-1 0,-1 1 0,1-1 0,0 1 0,0 0 0,1 0 0,-1 0 0,1 0 0,1-3 0,6-11 0,20-37 0,2 2 0,38-49 0,67-76 0,59-41-164,58-32-584,64-28 211,65-28 279,69-29-561,57-24-164,47-26 0,53-34 0,52-29 0,2239-1435-2914,104 175 2613,-2311 1362 1120,597-236-200,-739 353 4340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6DEC5-45A6-406B-B31A-D11F1C5C2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2FF2B7-2651-4F98-8369-EF31D3452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3AD7F2-A2E8-46AC-BE04-6698CA6D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94F5C8-46C8-4D2F-A0C9-2C59DFFE4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168DBA-BC8E-458B-9353-894952F7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208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A8114-0C3E-4457-B84B-503DA595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3EAE07-EC5A-46E8-A7A4-E628EE17E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58254C-029B-4C26-BDB5-A549515E4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8F9D12-67AA-455C-B5A8-E9BCBB5E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F9A5B5-08EA-410D-9542-CA9634FA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184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3077E4-2FF7-4DF0-B6B6-EF3F63959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4C00C0-6D2B-4E51-8F9D-ABFB3D176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9A89C3-75E2-4ACE-BE7F-6C034219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45BF44-1984-47F9-8255-52A97FE7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391F80-707E-4142-BE22-A13D1B5F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780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8D527-284E-4182-942F-09F9A617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5E20C7-BE4E-447F-83ED-F056EA562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80799F-52E9-49AD-B979-5B331D9E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B437B5-62DD-4E4F-969A-EF49F30C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BCD38-E887-4BEB-9A31-3FC56AD1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866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53A38-52EA-4AE7-B7FB-6E3BCAAC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428A63-1BAB-4452-B60C-C3BA176C3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8266F1-AC1A-4891-B871-53EC9EE66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7A3091-15C8-4C5F-A992-91253351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44CB26-4223-406C-B574-ADFAA65C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903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408D-8630-4951-A45A-D70E1B8A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CEF9CC-034A-451B-A3E3-13F206669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0BBE17-30B8-40D5-B4A3-B6B938A84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0D04DB-260B-418B-953E-2A705EC6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CA3FC3-19A4-4937-B266-9FCD75A3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AC770B-61DF-4135-8CAA-D4814DEB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537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AEEF6-7B02-4A43-B5D7-E6137761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758A11-2BE4-4049-B9F9-1C478BC46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3E5FCE-7BD2-4FF0-B062-F133FC0A4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D9F56A-CDDA-4FD0-8E06-38F04B8EC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91F8C5-693B-4B01-A61A-3B25C272E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079AC4-4214-44F6-A56A-A4CDDB79B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B670FB-06D9-4274-B605-C6539820B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B0F6565-E7F4-4C81-BA49-28E1BCBF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668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8B3EB-F8D5-4ADB-BAB0-BC5E4F98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B1FDE2-8986-41AA-BF1A-98F92F4B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9EE0B6-151A-4460-93D8-F8195710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7070BE9-2AA2-4B58-A834-BBD5587E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163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EDD5C98-057D-4E02-969E-9435CA13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0B1D3B-5858-4348-A6C2-01059E58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7A75A6-D34D-4191-862C-8C28BAAC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683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CFBC5-B6B6-495B-8562-229A4E5F3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43546-EC04-43DF-A4E0-15C782BFC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BD094F-5951-438E-9891-0093966D5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B2A631-4B33-407E-974A-A94E0F4C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ED1BC0-928C-41A8-8933-E9DC921D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A47204-AFBC-44AB-A1A8-1E626869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257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23C63-BCA3-481E-8A83-6E8F3FD6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6B4E19F-52B3-46BB-8BD5-95CB90408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CE2DDE-A217-4A4E-9F4E-6299C2E03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E8F356-3ACB-4FF4-BA06-939E0F71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FF39D-9B90-4647-B0C9-53A089C1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FFB8C7-89AA-4C69-A4C5-B8EE4FB9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83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3F8E7E-7C44-4266-994D-ED58CB2E3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46DA82-4F7E-424E-AB72-F1606B922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53A6D5-91C4-4C96-8D4E-769282414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4587-DA5D-4018-94C9-C366FF32D200}" type="datetimeFigureOut">
              <a:rPr lang="es-CO" smtClean="0"/>
              <a:t>16/12/2021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FE0A79-E34C-4D55-8A8F-1AFD7F16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AA9C61-7C05-41BA-AEB3-91C0400B5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45BB7-8F52-4BAE-8704-685FF2759F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494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8.mp4"/><Relationship Id="rId7" Type="http://schemas.openxmlformats.org/officeDocument/2006/relationships/image" Target="../media/image4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4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ym.openai.com/docs/" TargetMode="External"/><Relationship Id="rId3" Type="http://schemas.openxmlformats.org/officeDocument/2006/relationships/hyperlink" Target="10.1109/TSMC.1983.6313077" TargetMode="External"/><Relationship Id="rId7" Type="http://schemas.openxmlformats.org/officeDocument/2006/relationships/hyperlink" Target="http://arxiv.org/abs/1709.06009" TargetMode="External"/><Relationship Id="rId2" Type="http://schemas.openxmlformats.org/officeDocument/2006/relationships/hyperlink" Target="https://medium.com/aureliantactics/understanding-ppo-plots-in-tensorboard-cbc3199b9ba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ail.eecs.berkeley.edu/deeprlcourse/" TargetMode="External"/><Relationship Id="rId11" Type="http://schemas.openxmlformats.org/officeDocument/2006/relationships/hyperlink" Target="https://medium.datadriveninvestor.com/which-reinforcement-learning-rlalgorithm-to-use-where-when-and-in-what-scenario-e3e7617fb0b1" TargetMode="External"/><Relationship Id="rId5" Type="http://schemas.openxmlformats.org/officeDocument/2006/relationships/hyperlink" Target="http://arxiv.org/abs/1709.06560" TargetMode="External"/><Relationship Id="rId10" Type="http://schemas.openxmlformats.org/officeDocument/2006/relationships/hyperlink" Target="https://stable-baselines3.readthedocs.io/en/master/index.html" TargetMode="External"/><Relationship Id="rId4" Type="http://schemas.openxmlformats.org/officeDocument/2006/relationships/hyperlink" Target="https://en.wikipedia.org/w/index.php?title=Reinforcement_learning&amp;oldid=1056129752" TargetMode="External"/><Relationship Id="rId9" Type="http://schemas.openxmlformats.org/officeDocument/2006/relationships/hyperlink" Target="https://www.davidsilver.uk/teach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fr.wikipedia.org/wiki/Fichier:OpenAI_Logo_2017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hyperlink" Target="https://melonicedlatte.com/machinelearning/2017/11/23/021658.html" TargetMode="External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17" Type="http://schemas.openxmlformats.org/officeDocument/2006/relationships/image" Target="../media/image160.png"/><Relationship Id="rId25" Type="http://schemas.openxmlformats.org/officeDocument/2006/relationships/image" Target="../media/image24.png"/><Relationship Id="rId2" Type="http://schemas.openxmlformats.org/officeDocument/2006/relationships/image" Target="../media/image17.png"/><Relationship Id="rId16" Type="http://schemas.openxmlformats.org/officeDocument/2006/relationships/image" Target="../media/image15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24" Type="http://schemas.openxmlformats.org/officeDocument/2006/relationships/image" Target="../media/image23.png"/><Relationship Id="rId5" Type="http://schemas.openxmlformats.org/officeDocument/2006/relationships/image" Target="../media/image46.png"/><Relationship Id="rId15" Type="http://schemas.openxmlformats.org/officeDocument/2006/relationships/image" Target="../media/image140.png"/><Relationship Id="rId23" Type="http://schemas.openxmlformats.org/officeDocument/2006/relationships/image" Target="../media/image22.png"/><Relationship Id="rId10" Type="http://schemas.openxmlformats.org/officeDocument/2006/relationships/image" Target="../media/image90.png"/><Relationship Id="rId19" Type="http://schemas.openxmlformats.org/officeDocument/2006/relationships/image" Target="../media/image18.png"/><Relationship Id="rId9" Type="http://schemas.openxmlformats.org/officeDocument/2006/relationships/image" Target="../media/image80.png"/><Relationship Id="rId14" Type="http://schemas.openxmlformats.org/officeDocument/2006/relationships/image" Target="../media/image130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8.png"/><Relationship Id="rId3" Type="http://schemas.microsoft.com/office/2007/relationships/media" Target="../media/media3.mp4"/><Relationship Id="rId21" Type="http://schemas.openxmlformats.org/officeDocument/2006/relationships/image" Target="../media/image30.png"/><Relationship Id="rId7" Type="http://schemas.microsoft.com/office/2007/relationships/media" Target="../media/media5.mp4"/><Relationship Id="rId12" Type="http://schemas.openxmlformats.org/officeDocument/2006/relationships/video" Target="../media/media6.mp4"/><Relationship Id="rId17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image" Target="../media/image5.png"/><Relationship Id="rId20" Type="http://schemas.openxmlformats.org/officeDocument/2006/relationships/image" Target="../media/image6.png"/><Relationship Id="rId1" Type="http://schemas.microsoft.com/office/2007/relationships/media" Target="../media/media1.mp4"/><Relationship Id="rId6" Type="http://schemas.openxmlformats.org/officeDocument/2006/relationships/video" Target="../media/media4.mp4"/><Relationship Id="rId11" Type="http://schemas.microsoft.com/office/2007/relationships/media" Target="../media/media6.mp4"/><Relationship Id="rId5" Type="http://schemas.microsoft.com/office/2007/relationships/media" Target="../media/media4.mp4"/><Relationship Id="rId15" Type="http://schemas.openxmlformats.org/officeDocument/2006/relationships/image" Target="../media/image26.png"/><Relationship Id="rId10" Type="http://schemas.openxmlformats.org/officeDocument/2006/relationships/video" Target="../media/media2.mp4"/><Relationship Id="rId19" Type="http://schemas.openxmlformats.org/officeDocument/2006/relationships/image" Target="../media/image29.png"/><Relationship Id="rId4" Type="http://schemas.openxmlformats.org/officeDocument/2006/relationships/video" Target="../media/media3.mp4"/><Relationship Id="rId9" Type="http://schemas.microsoft.com/office/2007/relationships/media" Target="../media/media2.mp4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6412BD-D882-4771-85C8-4EA793C5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7" y="4220973"/>
            <a:ext cx="1970439" cy="25507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904FEA-F346-4F2B-8E5C-41FDEDBE0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6" b="99569" l="200" r="99701">
                        <a14:foregroundMark x1="2794" y1="15733" x2="3393" y2="48922"/>
                        <a14:foregroundMark x1="3393" y1="48922" x2="14671" y2="80819"/>
                        <a14:foregroundMark x1="14671" y1="80819" x2="47106" y2="77371"/>
                        <a14:foregroundMark x1="47106" y1="77371" x2="71856" y2="83621"/>
                        <a14:foregroundMark x1="71856" y1="83621" x2="86826" y2="83405"/>
                        <a14:foregroundMark x1="86826" y1="83405" x2="92914" y2="83405"/>
                        <a14:foregroundMark x1="270" y1="82112" x2="266" y2="82746"/>
                        <a14:foregroundMark x1="272" y1="81770" x2="270" y2="82112"/>
                        <a14:foregroundMark x1="315" y1="74215" x2="309" y2="75254"/>
                        <a14:foregroundMark x1="699" y1="7759" x2="368" y2="65084"/>
                        <a14:foregroundMark x1="2188" y1="72250" x2="5788" y2="32543"/>
                        <a14:foregroundMark x1="5788" y1="32543" x2="17265" y2="64224"/>
                        <a14:foregroundMark x1="17265" y1="64224" x2="30339" y2="40302"/>
                        <a14:foregroundMark x1="30339" y1="40302" x2="35928" y2="8405"/>
                        <a14:foregroundMark x1="35928" y1="8405" x2="41617" y2="53664"/>
                        <a14:foregroundMark x1="41617" y1="53664" x2="65269" y2="12931"/>
                        <a14:foregroundMark x1="65269" y1="12931" x2="66068" y2="53017"/>
                        <a14:foregroundMark x1="66068" y1="53017" x2="81337" y2="41595"/>
                        <a14:foregroundMark x1="81337" y1="41595" x2="94012" y2="8836"/>
                        <a14:foregroundMark x1="94012" y1="8836" x2="95409" y2="66595"/>
                        <a14:foregroundMark x1="95409" y1="66595" x2="85629" y2="94828"/>
                        <a14:foregroundMark x1="85629" y1="94828" x2="28753" y2="92395"/>
                        <a14:foregroundMark x1="1019" y1="71433" x2="399" y2="13578"/>
                        <a14:foregroundMark x1="2495" y1="13578" x2="26846" y2="17672"/>
                        <a14:foregroundMark x1="53593" y1="7112" x2="73852" y2="3664"/>
                        <a14:foregroundMark x1="73852" y1="3664" x2="73852" y2="3664"/>
                        <a14:foregroundMark x1="97505" y1="12284" x2="99701" y2="94612"/>
                        <a14:foregroundMark x1="70160" y1="74138" x2="50499" y2="72845"/>
                        <a14:foregroundMark x1="49701" y1="8836" x2="54092" y2="25862"/>
                        <a14:foregroundMark x1="55888" y1="11422" x2="26946" y2="19828"/>
                        <a14:foregroundMark x1="46108" y1="17026" x2="50898" y2="216"/>
                        <a14:foregroundMark x1="57685" y1="25000" x2="40918" y2="24784"/>
                        <a14:foregroundMark x1="40918" y1="24784" x2="39321" y2="26940"/>
                        <a14:foregroundMark x1="61776" y1="90517" x2="21756" y2="90302"/>
                        <a14:foregroundMark x1="21756" y1="90302" x2="13174" y2="74353"/>
                        <a14:foregroundMark x1="63573" y1="93750" x2="43413" y2="99569"/>
                        <a14:foregroundMark x1="43413" y1="99569" x2="25250" y2="83190"/>
                        <a14:foregroundMark x1="25250" y1="83190" x2="23952" y2="76293"/>
                        <a14:foregroundMark x1="37026" y1="93966" x2="28643" y2="99138"/>
                        <a14:backgroundMark x1="24888" y1="94951" x2="27984" y2="97300"/>
                        <a14:backgroundMark x1="22303" y1="92992" x2="22618" y2="93231"/>
                        <a14:backgroundMark x1="0" y1="76078" x2="20975" y2="91985"/>
                        <a14:backgroundMark x1="5589" y1="95259" x2="3393" y2="87284"/>
                        <a14:backgroundMark x1="7385" y1="91379" x2="998" y2="87284"/>
                        <a14:backgroundMark x1="6487" y1="87284" x2="13573" y2="91379"/>
                        <a14:backgroundMark x1="4092" y1="92672" x2="1297" y2="92672"/>
                        <a14:backgroundMark x1="5888" y1="98060" x2="699" y2="83405"/>
                        <a14:backgroundMark x1="2495" y1="99569" x2="0" y2="95474"/>
                        <a14:backgroundMark x1="3792" y1="82543" x2="399" y2="93534"/>
                        <a14:backgroundMark x1="6587" y1="88147" x2="200" y2="78664"/>
                        <a14:backgroundMark x1="9880" y1="90517" x2="1297" y2="80603"/>
                        <a14:backgroundMark x1="5190" y1="88362" x2="599" y2="82328"/>
                        <a14:backgroundMark x1="1896" y1="91379" x2="100" y2="86638"/>
                        <a14:backgroundMark x1="998" y1="82112" x2="998" y2="82112"/>
                        <a14:backgroundMark x1="1697" y1="86853" x2="599" y2="66595"/>
                        <a14:backgroundMark x1="2595" y1="76293" x2="699" y2="75647"/>
                      </a14:backgroundRemoval>
                    </a14:imgEffect>
                  </a14:imgLayer>
                </a14:imgProps>
              </a:ext>
            </a:extLst>
          </a:blip>
          <a:srcRect t="1693" b="1"/>
          <a:stretch/>
        </p:blipFill>
        <p:spPr>
          <a:xfrm>
            <a:off x="8874212" y="0"/>
            <a:ext cx="3231297" cy="1470991"/>
          </a:xfrm>
          <a:prstGeom prst="rect">
            <a:avLst/>
          </a:prstGeom>
        </p:spPr>
      </p:pic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E7FE49C0-4127-480E-8315-AFE6B7E92195}"/>
              </a:ext>
            </a:extLst>
          </p:cNvPr>
          <p:cNvSpPr/>
          <p:nvPr/>
        </p:nvSpPr>
        <p:spPr>
          <a:xfrm>
            <a:off x="1776250" y="1878288"/>
            <a:ext cx="8603987" cy="130644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0;p1">
            <a:extLst>
              <a:ext uri="{FF2B5EF4-FFF2-40B4-BE49-F238E27FC236}">
                <a16:creationId xmlns:a16="http://schemas.microsoft.com/office/drawing/2014/main" id="{AB16903D-A223-48A7-97FB-D46D057496C3}"/>
              </a:ext>
            </a:extLst>
          </p:cNvPr>
          <p:cNvSpPr/>
          <p:nvPr/>
        </p:nvSpPr>
        <p:spPr>
          <a:xfrm>
            <a:off x="1732955" y="2005525"/>
            <a:ext cx="8690577" cy="105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Atari-</a:t>
            </a:r>
            <a:r>
              <a:rPr lang="es-MX" sz="5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MX" sz="5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Aplicaci</a:t>
            </a:r>
            <a:r>
              <a:rPr lang="es-MX" sz="3000" dirty="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lang="es-MX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 de algoritmos de Machine </a:t>
            </a:r>
            <a:r>
              <a:rPr lang="es-MX" sz="30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MX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para el entrenamiento de un v</a:t>
            </a:r>
            <a:r>
              <a:rPr lang="es-MX" sz="3000" dirty="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lang="es-MX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deo juego cl</a:t>
            </a:r>
            <a:r>
              <a:rPr lang="es-MX" sz="3000" dirty="0">
                <a:latin typeface="Calibri"/>
                <a:ea typeface="Calibri"/>
                <a:cs typeface="Calibri"/>
                <a:sym typeface="Calibri"/>
              </a:rPr>
              <a:t>á</a:t>
            </a:r>
            <a:r>
              <a:rPr lang="es-MX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sico</a:t>
            </a:r>
          </a:p>
        </p:txBody>
      </p:sp>
      <p:sp>
        <p:nvSpPr>
          <p:cNvPr id="12" name="Google Shape;91;p1">
            <a:extLst>
              <a:ext uri="{FF2B5EF4-FFF2-40B4-BE49-F238E27FC236}">
                <a16:creationId xmlns:a16="http://schemas.microsoft.com/office/drawing/2014/main" id="{9A85554F-5536-4281-ADF7-8C4184463676}"/>
              </a:ext>
            </a:extLst>
          </p:cNvPr>
          <p:cNvSpPr txBox="1"/>
          <p:nvPr/>
        </p:nvSpPr>
        <p:spPr>
          <a:xfrm>
            <a:off x="3047999" y="4419159"/>
            <a:ext cx="60960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 dirty="0">
                <a:solidFill>
                  <a:srgbClr val="F2DD14"/>
                </a:solidFill>
                <a:latin typeface="Calibri"/>
                <a:ea typeface="Calibri"/>
                <a:cs typeface="Calibri"/>
                <a:sym typeface="Calibri"/>
              </a:rPr>
              <a:t>Daniel Estrada Acevedo</a:t>
            </a:r>
            <a:endParaRPr dirty="0">
              <a:solidFill>
                <a:srgbClr val="F2DD14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Instituto de física – Universidad de Antioquia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#3 – Computación Avanzada</a:t>
            </a:r>
            <a:endParaRPr dirty="0"/>
          </a:p>
        </p:txBody>
      </p:sp>
      <p:pic>
        <p:nvPicPr>
          <p:cNvPr id="13" name="Google Shape;92;p1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8EBDBA40-C26B-4D8D-A0F4-5B7E19FFF71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5872" y="4695108"/>
            <a:ext cx="1295320" cy="1602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25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6" y="120878"/>
            <a:ext cx="8977468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7" y="-86504"/>
            <a:ext cx="3716741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.10/16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305200" y="91616"/>
            <a:ext cx="28459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Metodología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188866" y="1248866"/>
            <a:ext cx="12293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 proceso trabaja sobre el agente, para crear el personalizado y que sea compatible con </a:t>
            </a:r>
            <a:r>
              <a:rPr lang="es-MX" dirty="0" err="1"/>
              <a:t>OpenAI</a:t>
            </a:r>
            <a:r>
              <a:rPr lang="es-MX" dirty="0"/>
              <a:t>, se usa una interfaz </a:t>
            </a:r>
            <a:r>
              <a:rPr lang="es-MX" dirty="0" err="1">
                <a:latin typeface="Consolas" panose="020B0609020204030204" pitchFamily="49" charset="0"/>
              </a:rPr>
              <a:t>gym.Env</a:t>
            </a:r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797991" y="317728"/>
            <a:ext cx="53013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Implementación personalizada</a:t>
            </a:r>
            <a:endParaRPr lang="es-CO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A1CED9-91C1-4617-8C6E-904580FF2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9922" r="61453" b="13488"/>
          <a:stretch/>
        </p:blipFill>
        <p:spPr>
          <a:xfrm>
            <a:off x="682362" y="1888177"/>
            <a:ext cx="4272355" cy="47749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F43BDCB-6D42-4108-839F-311190899BD8}"/>
              </a:ext>
            </a:extLst>
          </p:cNvPr>
          <p:cNvSpPr txBox="1"/>
          <p:nvPr/>
        </p:nvSpPr>
        <p:spPr>
          <a:xfrm>
            <a:off x="5587691" y="2439263"/>
            <a:ext cx="61506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Necesario definir 3 métodos y 2 atributos esenciales: 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[7]</a:t>
            </a:r>
            <a:endParaRPr lang="es-MX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nsolas" panose="020B0609020204030204" pitchFamily="49" charset="0"/>
              </a:rPr>
              <a:t>reset()</a:t>
            </a:r>
            <a:r>
              <a:rPr lang="en-US" sz="2000" dirty="0">
                <a:latin typeface="Consolas" panose="020B0609020204030204" pitchFamily="49" charset="0"/>
              </a:rPr>
              <a:t>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nsolas" panose="020B0609020204030204" pitchFamily="49" charset="0"/>
              </a:rPr>
              <a:t>step(action)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nsolas" panose="020B0609020204030204" pitchFamily="49" charset="0"/>
              </a:rPr>
              <a:t>render(mode='human’)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onsolas" panose="020B0609020204030204" pitchFamily="49" charset="0"/>
              </a:rPr>
              <a:t>observation_space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onsolas" panose="020B0609020204030204" pitchFamily="49" charset="0"/>
              </a:rPr>
              <a:t>action_space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6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6" y="120878"/>
            <a:ext cx="4639384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6" y="-86504"/>
            <a:ext cx="3131950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.11/16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200515" y="97715"/>
            <a:ext cx="24472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582272" y="1388049"/>
            <a:ext cx="9380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Con entrenamiento de 20k pasos, Agente basado en A2C (</a:t>
            </a:r>
            <a:r>
              <a:rPr lang="en-US" i="1" dirty="0"/>
              <a:t>Advantage Actor critic</a:t>
            </a:r>
            <a:r>
              <a:rPr lang="en-US" dirty="0"/>
              <a:t>).</a:t>
            </a:r>
            <a:r>
              <a:rPr lang="en-US" i="1" dirty="0"/>
              <a:t> 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332465" y="317728"/>
            <a:ext cx="17249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</a:t>
            </a:r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-Pole</a:t>
            </a:r>
            <a:endParaRPr lang="es-CO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47B3075-4EE8-44D8-B7C7-D9654C5C2C68}"/>
                  </a:ext>
                </a:extLst>
              </p:cNvPr>
              <p:cNvSpPr txBox="1"/>
              <p:nvPr/>
            </p:nvSpPr>
            <p:spPr>
              <a:xfrm>
                <a:off x="8137965" y="3699456"/>
                <a:ext cx="3649486" cy="7078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MX" sz="2000" dirty="0">
                    <a:solidFill>
                      <a:schemeClr val="tx1"/>
                    </a:solidFill>
                  </a:rPr>
                  <a:t>Sin entrenamiento </a:t>
                </a:r>
                <a:r>
                  <a:rPr lang="es-MX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s-MX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s-MX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18</m:t>
                    </m:r>
                    <m:r>
                      <a:rPr lang="es-MX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±2</m:t>
                    </m:r>
                  </m:oMath>
                </a14:m>
                <a:endParaRPr lang="es-MX" sz="2000" b="0" dirty="0">
                  <a:solidFill>
                    <a:schemeClr val="tx1"/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s-MX" sz="2000" dirty="0">
                    <a:solidFill>
                      <a:schemeClr val="tx1"/>
                    </a:solidFill>
                  </a:rPr>
                  <a:t>entrenado 	  </a:t>
                </a:r>
                <a:r>
                  <a:rPr lang="es-MX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s-MX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s-MX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485</m:t>
                    </m:r>
                    <m:r>
                      <a:rPr lang="es-MX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±</m:t>
                    </m:r>
                    <m:r>
                      <a:rPr lang="es-MX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46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47B3075-4EE8-44D8-B7C7-D9654C5C2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965" y="3699456"/>
                <a:ext cx="3649486" cy="707886"/>
              </a:xfrm>
              <a:prstGeom prst="rect">
                <a:avLst/>
              </a:prstGeom>
              <a:blipFill>
                <a:blip r:embed="rId2"/>
                <a:stretch>
                  <a:fillRect l="-1664" t="-5085" b="-1355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5E5B873-3424-4125-9E63-DABF3CB0D464}"/>
              </a:ext>
            </a:extLst>
          </p:cNvPr>
          <p:cNvCxnSpPr>
            <a:cxnSpLocks/>
          </p:cNvCxnSpPr>
          <p:nvPr/>
        </p:nvCxnSpPr>
        <p:spPr>
          <a:xfrm flipH="1">
            <a:off x="9962707" y="2770784"/>
            <a:ext cx="1" cy="816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71F0AA3-3EE7-421F-B655-7C80ED409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08" y="1907849"/>
            <a:ext cx="3090704" cy="2419695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6CFE05-F7C6-4B69-984E-4F6F0FC10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2" y="1907850"/>
            <a:ext cx="3137627" cy="2419695"/>
          </a:xfrm>
          <a:prstGeom prst="rect">
            <a:avLst/>
          </a:prstGeom>
        </p:spPr>
      </p:pic>
      <p:pic>
        <p:nvPicPr>
          <p:cNvPr id="18" name="Imagen 1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8EDD634-7672-4C16-A853-32211CA30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60" y="4287425"/>
            <a:ext cx="3089140" cy="241969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19F63479-9C8E-4558-97D5-4CF3DFBF1B8F}"/>
              </a:ext>
            </a:extLst>
          </p:cNvPr>
          <p:cNvSpPr txBox="1"/>
          <p:nvPr/>
        </p:nvSpPr>
        <p:spPr>
          <a:xfrm>
            <a:off x="8137964" y="2314469"/>
            <a:ext cx="3649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dirty="0"/>
              <a:t>Prueba de 20 episodios.</a:t>
            </a:r>
            <a:endParaRPr lang="es-C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6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6" y="120878"/>
            <a:ext cx="4639384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6" y="-86504"/>
            <a:ext cx="3131950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.12/16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200515" y="97715"/>
            <a:ext cx="24472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454681" y="1306737"/>
            <a:ext cx="10794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Con entrenamiento de 80k pasos, Agente basado en A2C (</a:t>
            </a:r>
            <a:r>
              <a:rPr lang="en-US" i="1" dirty="0"/>
              <a:t>Advantage Actor critic</a:t>
            </a:r>
            <a:r>
              <a:rPr lang="en-US" dirty="0"/>
              <a:t>) y DQN (</a:t>
            </a:r>
            <a:r>
              <a:rPr lang="en-US" i="1" dirty="0"/>
              <a:t>deep Q-Network</a:t>
            </a:r>
            <a:r>
              <a:rPr lang="en-US" dirty="0"/>
              <a:t>) y </a:t>
            </a:r>
            <a:r>
              <a:rPr lang="es-CO" dirty="0"/>
              <a:t>probando dos funciones de recompense (entorno 1 y 2)</a:t>
            </a:r>
            <a:r>
              <a:rPr lang="en-US" dirty="0"/>
              <a:t>.</a:t>
            </a:r>
            <a:r>
              <a:rPr lang="en-US" i="1" dirty="0"/>
              <a:t> 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471551" y="299275"/>
            <a:ext cx="10148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Pong</a:t>
            </a:r>
            <a:endParaRPr lang="es-CO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ongA2C_wt">
            <a:hlinkClick r:id="" action="ppaction://media"/>
            <a:extLst>
              <a:ext uri="{FF2B5EF4-FFF2-40B4-BE49-F238E27FC236}">
                <a16:creationId xmlns:a16="http://schemas.microsoft.com/office/drawing/2014/main" id="{74576454-C0A1-4FF7-B764-0DBBC52E2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2774" b="34508"/>
          <a:stretch/>
        </p:blipFill>
        <p:spPr>
          <a:xfrm>
            <a:off x="702077" y="2636002"/>
            <a:ext cx="3573224" cy="3481033"/>
          </a:xfrm>
          <a:prstGeom prst="rect">
            <a:avLst/>
          </a:prstGeom>
        </p:spPr>
      </p:pic>
      <p:pic>
        <p:nvPicPr>
          <p:cNvPr id="19" name="PongDQN_wt">
            <a:hlinkClick r:id="" action="ppaction://media"/>
            <a:extLst>
              <a:ext uri="{FF2B5EF4-FFF2-40B4-BE49-F238E27FC236}">
                <a16:creationId xmlns:a16="http://schemas.microsoft.com/office/drawing/2014/main" id="{A70BFAF2-2FF9-4075-A219-13C172D157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3082" b="29211"/>
          <a:stretch/>
        </p:blipFill>
        <p:spPr>
          <a:xfrm>
            <a:off x="4880225" y="2636002"/>
            <a:ext cx="3290682" cy="348103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4318DDA7-3388-4F24-8327-FBBC32425229}"/>
              </a:ext>
            </a:extLst>
          </p:cNvPr>
          <p:cNvSpPr txBox="1"/>
          <p:nvPr/>
        </p:nvSpPr>
        <p:spPr>
          <a:xfrm>
            <a:off x="702076" y="2160450"/>
            <a:ext cx="3573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dirty="0"/>
              <a:t>A2C</a:t>
            </a:r>
            <a:endParaRPr lang="es-CO" sz="2000" dirty="0">
              <a:solidFill>
                <a:schemeClr val="tx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B6ADD58-DF4C-466A-8BBC-91D68DAC0B73}"/>
              </a:ext>
            </a:extLst>
          </p:cNvPr>
          <p:cNvSpPr txBox="1"/>
          <p:nvPr/>
        </p:nvSpPr>
        <p:spPr>
          <a:xfrm>
            <a:off x="4827181" y="2169042"/>
            <a:ext cx="3343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dirty="0"/>
              <a:t>DQN</a:t>
            </a:r>
            <a:endParaRPr lang="es-CO" sz="2000" dirty="0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180EC7D-CF03-4BF1-BAF4-1FBC07E49979}"/>
              </a:ext>
            </a:extLst>
          </p:cNvPr>
          <p:cNvSpPr txBox="1"/>
          <p:nvPr/>
        </p:nvSpPr>
        <p:spPr>
          <a:xfrm>
            <a:off x="2778299" y="6306598"/>
            <a:ext cx="3573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dirty="0">
                <a:solidFill>
                  <a:srgbClr val="FF0000"/>
                </a:solidFill>
              </a:rPr>
              <a:t>SIN ENTRENAR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6A15B513-2D57-43AC-B443-AD9399C920C4}"/>
                  </a:ext>
                </a:extLst>
              </p:cNvPr>
              <p:cNvSpPr txBox="1"/>
              <p:nvPr/>
            </p:nvSpPr>
            <p:spPr>
              <a:xfrm>
                <a:off x="8401050" y="3036984"/>
                <a:ext cx="3573225" cy="2000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 err="1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action_space</a:t>
                </a:r>
                <a:r>
                  <a:rPr lang="en-US" sz="2000" b="1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sz="2000" b="1" dirty="0">
                    <a:latin typeface="Consolas" panose="020B0609020204030204" pitchFamily="49" charset="0"/>
                  </a:rPr>
                  <a:t>-&gt; (0,1,2) = (-,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1" dirty="0">
                    <a:latin typeface="Consolas" panose="020B0609020204030204" pitchFamily="49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b="1" dirty="0">
                    <a:latin typeface="Consolas" panose="020B0609020204030204" pitchFamily="49" charset="0"/>
                  </a:rPr>
                  <a:t>)</a:t>
                </a:r>
                <a:endParaRPr lang="en-US" sz="2000" dirty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b="1" dirty="0">
                  <a:latin typeface="Consolas" panose="020B0609020204030204" pitchFamily="49" charset="0"/>
                </a:endParaRPr>
              </a:p>
              <a:p>
                <a:r>
                  <a:rPr lang="en-US" sz="2000" b="1" dirty="0" err="1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observation_space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sz="2000" b="1" dirty="0">
                    <a:latin typeface="Consolas" panose="020B0609020204030204" pitchFamily="49" charset="0"/>
                  </a:rPr>
                  <a:t>-&gt; (p_p1, p_p2, </a:t>
                </a:r>
                <a:r>
                  <a:rPr lang="en-US" sz="2000" b="1" dirty="0" err="1">
                    <a:latin typeface="Consolas" panose="020B0609020204030204" pitchFamily="49" charset="0"/>
                  </a:rPr>
                  <a:t>p_bx</a:t>
                </a:r>
                <a:r>
                  <a:rPr lang="en-US" sz="2000" b="1" dirty="0">
                    <a:latin typeface="Consolas" panose="020B0609020204030204" pitchFamily="49" charset="0"/>
                  </a:rPr>
                  <a:t>, </a:t>
                </a:r>
              </a:p>
              <a:p>
                <a:r>
                  <a:rPr lang="en-US" sz="2000" b="1" dirty="0">
                    <a:latin typeface="Consolas" panose="020B0609020204030204" pitchFamily="49" charset="0"/>
                  </a:rPr>
                  <a:t>    </a:t>
                </a:r>
                <a:r>
                  <a:rPr lang="en-US" sz="2000" b="1" dirty="0" err="1">
                    <a:latin typeface="Consolas" panose="020B0609020204030204" pitchFamily="49" charset="0"/>
                  </a:rPr>
                  <a:t>p_by</a:t>
                </a:r>
                <a:r>
                  <a:rPr lang="en-US" sz="2000" b="1" dirty="0">
                    <a:latin typeface="Consolas" panose="020B0609020204030204" pitchFamily="49" charset="0"/>
                  </a:rPr>
                  <a:t>, </a:t>
                </a:r>
                <a:r>
                  <a:rPr lang="en-US" sz="2000" b="1" dirty="0" err="1">
                    <a:latin typeface="Consolas" panose="020B0609020204030204" pitchFamily="49" charset="0"/>
                  </a:rPr>
                  <a:t>dir_bx,dir_by</a:t>
                </a:r>
                <a:r>
                  <a:rPr lang="en-US" sz="2000" b="1" dirty="0">
                    <a:latin typeface="Consolas" panose="020B0609020204030204" pitchFamily="49" charset="0"/>
                  </a:rPr>
                  <a:t>)</a:t>
                </a:r>
                <a:endParaRPr lang="en-US" sz="20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6A15B513-2D57-43AC-B443-AD9399C92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50" y="3036984"/>
                <a:ext cx="3573225" cy="2000548"/>
              </a:xfrm>
              <a:prstGeom prst="rect">
                <a:avLst/>
              </a:prstGeom>
              <a:blipFill>
                <a:blip r:embed="rId8"/>
                <a:stretch>
                  <a:fillRect l="-1706" t="-1524" r="-853" b="-152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5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9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7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6" y="120878"/>
            <a:ext cx="4639384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6" y="-86504"/>
            <a:ext cx="3131950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.13/16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200515" y="97715"/>
            <a:ext cx="24472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454681" y="1306737"/>
            <a:ext cx="10794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Con entrenamiento de 80k pasos, Agente basado en A2C (</a:t>
            </a:r>
            <a:r>
              <a:rPr lang="en-US" i="1" dirty="0"/>
              <a:t>Advantage Actor critic</a:t>
            </a:r>
            <a:r>
              <a:rPr lang="en-US" dirty="0"/>
              <a:t>) y DQN (</a:t>
            </a:r>
            <a:r>
              <a:rPr lang="en-US" i="1" dirty="0"/>
              <a:t>deep Q-Network</a:t>
            </a:r>
            <a:r>
              <a:rPr lang="en-US" dirty="0"/>
              <a:t>) y </a:t>
            </a:r>
            <a:r>
              <a:rPr lang="es-CO" dirty="0"/>
              <a:t>probando dos funciones de recompense (entorno 1 y 2)</a:t>
            </a:r>
            <a:r>
              <a:rPr lang="en-US" dirty="0"/>
              <a:t>.</a:t>
            </a:r>
            <a:r>
              <a:rPr lang="en-US" i="1" dirty="0"/>
              <a:t> 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471551" y="299275"/>
            <a:ext cx="10148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Pong</a:t>
            </a:r>
            <a:endParaRPr lang="es-CO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318DDA7-3388-4F24-8327-FBBC32425229}"/>
              </a:ext>
            </a:extLst>
          </p:cNvPr>
          <p:cNvSpPr txBox="1"/>
          <p:nvPr/>
        </p:nvSpPr>
        <p:spPr>
          <a:xfrm>
            <a:off x="2233165" y="2160450"/>
            <a:ext cx="3573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dirty="0"/>
              <a:t>A2C</a:t>
            </a:r>
            <a:endParaRPr lang="es-CO" sz="2000" dirty="0">
              <a:solidFill>
                <a:schemeClr val="tx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B6ADD58-DF4C-466A-8BBC-91D68DAC0B73}"/>
              </a:ext>
            </a:extLst>
          </p:cNvPr>
          <p:cNvSpPr txBox="1"/>
          <p:nvPr/>
        </p:nvSpPr>
        <p:spPr>
          <a:xfrm>
            <a:off x="6358270" y="2169042"/>
            <a:ext cx="3343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dirty="0"/>
              <a:t>DQN</a:t>
            </a:r>
            <a:endParaRPr lang="es-CO" sz="2000" dirty="0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180EC7D-CF03-4BF1-BAF4-1FBC07E49979}"/>
              </a:ext>
            </a:extLst>
          </p:cNvPr>
          <p:cNvSpPr txBox="1"/>
          <p:nvPr/>
        </p:nvSpPr>
        <p:spPr>
          <a:xfrm>
            <a:off x="4309388" y="6306598"/>
            <a:ext cx="3573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dirty="0">
                <a:solidFill>
                  <a:srgbClr val="FF0000"/>
                </a:solidFill>
              </a:rPr>
              <a:t>ENTRENADOS</a:t>
            </a:r>
          </a:p>
        </p:txBody>
      </p:sp>
      <p:pic>
        <p:nvPicPr>
          <p:cNvPr id="3" name="AC2_1">
            <a:hlinkClick r:id="" action="ppaction://media"/>
            <a:extLst>
              <a:ext uri="{FF2B5EF4-FFF2-40B4-BE49-F238E27FC236}">
                <a16:creationId xmlns:a16="http://schemas.microsoft.com/office/drawing/2014/main" id="{E847EEF4-BB41-4F8D-A9A1-A6AC0D17E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4128" b="28266"/>
          <a:stretch/>
        </p:blipFill>
        <p:spPr>
          <a:xfrm>
            <a:off x="2398766" y="2636002"/>
            <a:ext cx="3172046" cy="3454314"/>
          </a:xfrm>
          <a:prstGeom prst="rect">
            <a:avLst/>
          </a:prstGeom>
        </p:spPr>
      </p:pic>
      <p:pic>
        <p:nvPicPr>
          <p:cNvPr id="6" name="DQN_1">
            <a:hlinkClick r:id="" action="ppaction://media"/>
            <a:extLst>
              <a:ext uri="{FF2B5EF4-FFF2-40B4-BE49-F238E27FC236}">
                <a16:creationId xmlns:a16="http://schemas.microsoft.com/office/drawing/2014/main" id="{70216557-F20D-4CF1-9AB9-9787C3B8BF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1861" b="34998"/>
          <a:stretch/>
        </p:blipFill>
        <p:spPr>
          <a:xfrm>
            <a:off x="6219602" y="2647943"/>
            <a:ext cx="3621059" cy="345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6" y="120878"/>
            <a:ext cx="4639384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6" y="-86504"/>
            <a:ext cx="3131950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.14/16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200515" y="97715"/>
            <a:ext cx="24472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454681" y="1306737"/>
            <a:ext cx="10794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Con entrenamiento de 80k pasos, Agente basado en A2C (</a:t>
            </a:r>
            <a:r>
              <a:rPr lang="en-US" i="1" dirty="0"/>
              <a:t>Advantage Actor critic</a:t>
            </a:r>
            <a:r>
              <a:rPr lang="en-US" dirty="0"/>
              <a:t>) y DQN (</a:t>
            </a:r>
            <a:r>
              <a:rPr lang="en-US" i="1" dirty="0"/>
              <a:t>deep Q-Network</a:t>
            </a:r>
            <a:r>
              <a:rPr lang="en-US" dirty="0"/>
              <a:t>) y </a:t>
            </a:r>
            <a:r>
              <a:rPr lang="es-CO" dirty="0"/>
              <a:t>probando dos funciones de recompense (entorno 1 y 2)</a:t>
            </a:r>
            <a:r>
              <a:rPr lang="en-US" dirty="0"/>
              <a:t>.</a:t>
            </a:r>
            <a:r>
              <a:rPr lang="en-US" i="1" dirty="0"/>
              <a:t> 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471551" y="299275"/>
            <a:ext cx="10148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Pong</a:t>
            </a:r>
            <a:endParaRPr lang="es-CO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9019704-79A0-4197-861C-94AC5F3EA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0" y="2348804"/>
            <a:ext cx="5595208" cy="3141987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80AC411-6F2D-4EBF-991D-4AFA353E6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/>
          <a:stretch/>
        </p:blipFill>
        <p:spPr>
          <a:xfrm>
            <a:off x="6269704" y="2348806"/>
            <a:ext cx="5389677" cy="3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6" y="-86504"/>
            <a:ext cx="3131950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.15/16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29465" y="97715"/>
            <a:ext cx="29145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Conclusiones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677452" y="1487490"/>
            <a:ext cx="10837096" cy="3511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Aunque el resultado no fue el esperado, se puedo mostrar un procedimiento metodológico que permite implementar proyectos de RL personalizados con el uso de los paquetes basados en </a:t>
            </a:r>
            <a:r>
              <a:rPr lang="es-MX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OpenAI</a:t>
            </a:r>
            <a:r>
              <a:rPr lang="es-MX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MX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presentan algunas sugerencias para una futura implementación: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Tratar con otro sistema de recompensas.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podría tratar de cambiar el observable y usar la imagen de las partidas (Esto es lo usual </a:t>
            </a:r>
            <a:r>
              <a:rPr lang="es-MX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</a:t>
            </a: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Tratar de identificarse si los algoritmos usados eran adecuados o no y cuales otros podrían usarse.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Aunque </a:t>
            </a:r>
            <a:r>
              <a:rPr lang="es-MX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Stable</a:t>
            </a: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MX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aselines</a:t>
            </a: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ofrece un paquete muy completo para la implementación de algoritmos de RL, se podría tratar de usar </a:t>
            </a:r>
            <a:r>
              <a:rPr lang="es-MX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Keral-rl</a:t>
            </a:r>
            <a:r>
              <a:rPr lang="es-MX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50003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.16/16</a:t>
            </a:r>
            <a:endParaRPr lang="es-CO" sz="1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F64A6E-97E8-4009-BC46-E7ACB32BC832}"/>
              </a:ext>
            </a:extLst>
          </p:cNvPr>
          <p:cNvSpPr txBox="1"/>
          <p:nvPr/>
        </p:nvSpPr>
        <p:spPr>
          <a:xfrm>
            <a:off x="672278" y="1407956"/>
            <a:ext cx="106407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[1]   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R10"/>
              </a:rPr>
              <a:t>AurelianTactics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Understanding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TI10"/>
              </a:rPr>
              <a:t> PPO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plots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TI10"/>
              </a:rPr>
              <a:t> in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TensorBoard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 dic de 2018. 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CSC10"/>
              </a:rPr>
              <a:t>url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2"/>
              </a:rPr>
              <a:t>https://medium.com/aureliantactics/understanding-ppo-plots-in-tensorboard-cbc3199b9ba2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CMR1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[2]    Andrew G.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MR10"/>
              </a:rPr>
              <a:t>Barto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, Richard S. Sutton y Charles W. Anderson. “Neuronlike adaptive elements that can solve difficult learning control problems”.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MR10"/>
              </a:rPr>
              <a:t>En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TI10"/>
              </a:rPr>
              <a:t>IEEE Transactions on Systems, Man, and Cybernetics 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SMC-13.5 (1983),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R10"/>
              </a:rPr>
              <a:t>p´ags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 834-846.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CSC10"/>
              </a:rPr>
              <a:t>doi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3" action="ppaction://hlinkfile"/>
              </a:rPr>
              <a:t>10.1109/TSMC.1983.6313077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</a:rPr>
              <a:t> 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CMR1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[3]    Wikipedia contributors.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TI10"/>
              </a:rPr>
              <a:t>Reinforcement learning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. Nov. de 2021.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CSC10"/>
              </a:rPr>
              <a:t>url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n-US" sz="1200" b="0" i="0" u="none" strike="noStrike" baseline="0" dirty="0">
                <a:solidFill>
                  <a:srgbClr val="0000FF"/>
                </a:solidFill>
                <a:latin typeface="CMTT10"/>
                <a:hlinkClick r:id="rId4"/>
              </a:rPr>
              <a:t>https://en.wikipedia.org/w/index.php?title=Reinforcement_learning&amp;oldid=1056129752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CMR1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[4]    Peter Henderson y col. “Deep Reinforcement Learning that Matters”. 2017.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CSC10"/>
              </a:rPr>
              <a:t>url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n-US" sz="1200" b="0" i="0" u="none" strike="noStrike" baseline="0" dirty="0">
                <a:solidFill>
                  <a:srgbClr val="0000FF"/>
                </a:solidFill>
                <a:latin typeface="CMTT10"/>
                <a:hlinkClick r:id="rId5"/>
              </a:rPr>
              <a:t>http://arxiv.org/</a:t>
            </a:r>
            <a:r>
              <a:rPr lang="es-CO" sz="1200" b="0" i="0" u="none" strike="noStrike" baseline="0" dirty="0" err="1">
                <a:solidFill>
                  <a:srgbClr val="0000FF"/>
                </a:solidFill>
                <a:latin typeface="CMTT10"/>
                <a:hlinkClick r:id="rId5"/>
              </a:rPr>
              <a:t>abs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5"/>
              </a:rPr>
              <a:t>/1709.06560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CMR1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[5]    Sergey Levine.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TI10"/>
              </a:rPr>
              <a:t>Deep Reinforcement Learning, Lecture4: Introduction to Reinforcement Learning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. 2021. 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CSC10"/>
              </a:rPr>
              <a:t>url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6"/>
              </a:rPr>
              <a:t>http://rail.eecs.berkeley.edu/deeprlcourse/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CMR1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[6]   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MR10"/>
              </a:rPr>
              <a:t>Marlos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 C. Machado y col. “Revisiting the Arcade Learning Environment: Evaluation protocols and open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R10"/>
              </a:rPr>
              <a:t>problems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R10"/>
              </a:rPr>
              <a:t>for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 general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R10"/>
              </a:rPr>
              <a:t>agents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”. 2017. 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CSC10"/>
              </a:rPr>
              <a:t>url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7"/>
              </a:rPr>
              <a:t>http://arxiv.org/abs/1709.06009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CMR1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[7]   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MR10"/>
              </a:rPr>
              <a:t>OpenAI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.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TI10"/>
              </a:rPr>
              <a:t>Gym: A toolkit for developing and comparing reinforcement learning algorithms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.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CSC10"/>
              </a:rPr>
              <a:t>url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n-US" sz="1200" b="0" i="0" u="none" strike="noStrike" baseline="0" dirty="0">
                <a:solidFill>
                  <a:srgbClr val="0000FF"/>
                </a:solidFill>
                <a:latin typeface="CMTT10"/>
                <a:hlinkClick r:id="rId8"/>
              </a:rPr>
              <a:t>https: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8"/>
              </a:rPr>
              <a:t>//gym.openai.com/</a:t>
            </a:r>
            <a:r>
              <a:rPr lang="es-CO" sz="1200" b="0" i="0" u="none" strike="noStrike" baseline="0" dirty="0" err="1">
                <a:solidFill>
                  <a:srgbClr val="0000FF"/>
                </a:solidFill>
                <a:latin typeface="CMTT10"/>
                <a:hlinkClick r:id="rId8"/>
              </a:rPr>
              <a:t>docs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8"/>
              </a:rPr>
              <a:t>/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CMR1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[8]    David Silver.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TI10"/>
              </a:rPr>
              <a:t>UCL Course on RL , Lecture 1: Introduction to Reinforcement Learning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. 2015.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CSC10"/>
              </a:rPr>
              <a:t>url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9"/>
              </a:rPr>
              <a:t>https://www.davidsilver.uk/teaching/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s-CO" sz="1200" b="0" i="0" u="none" strike="noStrike" baseline="0" dirty="0">
              <a:solidFill>
                <a:srgbClr val="000000"/>
              </a:solidFill>
              <a:latin typeface="CMR10"/>
            </a:endParaRPr>
          </a:p>
          <a:p>
            <a:pPr algn="l"/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[9]    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TI10"/>
              </a:rPr>
              <a:t>Stable-Baselines3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docs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TI10"/>
              </a:rPr>
              <a:t> -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reliable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TI10"/>
              </a:rPr>
              <a:t>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reinforcement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TI10"/>
              </a:rPr>
              <a:t>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learning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TI10"/>
              </a:rPr>
              <a:t>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implementations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TI10"/>
              </a:rPr>
              <a:t> —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stable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TI10"/>
              </a:rPr>
              <a:t> Baselines3 1.3.1a6 </a:t>
            </a:r>
            <a:r>
              <a:rPr lang="es-CO" sz="1200" b="0" i="0" u="none" strike="noStrike" baseline="0" dirty="0" err="1">
                <a:solidFill>
                  <a:srgbClr val="000000"/>
                </a:solidFill>
                <a:latin typeface="CMTI10"/>
              </a:rPr>
              <a:t>documentation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 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CSC10"/>
              </a:rPr>
              <a:t>url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10"/>
              </a:rPr>
              <a:t>https://stable-baselines3.readthedocs.io/en/master/index.html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CMR1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[10] 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MR10"/>
              </a:rPr>
              <a:t>Ujwal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R10"/>
              </a:rPr>
              <a:t> Tewari.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MTI10"/>
              </a:rPr>
              <a:t>Which Reinforcement learning-RL algorithm to use where, when and in what scenario? </a:t>
            </a:r>
            <a:r>
              <a:rPr lang="pt-BR" sz="1200" b="0" i="0" u="none" strike="noStrike" baseline="0" dirty="0" err="1">
                <a:solidFill>
                  <a:srgbClr val="000000"/>
                </a:solidFill>
                <a:latin typeface="CMR10"/>
              </a:rPr>
              <a:t>abr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CMR10"/>
              </a:rPr>
              <a:t> de 2020.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CMCSC10"/>
              </a:rPr>
              <a:t>url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pt-BR" sz="1200" b="0" i="0" u="none" strike="noStrike" baseline="0" dirty="0">
                <a:solidFill>
                  <a:srgbClr val="0000FF"/>
                </a:solidFill>
                <a:latin typeface="CMTT10"/>
                <a:hlinkClick r:id="rId11"/>
              </a:rPr>
              <a:t>https://medium.datadriveninvestor.com/which-reinforcement-learning-rlalgorithm-</a:t>
            </a:r>
            <a:r>
              <a:rPr lang="es-CO" sz="1200" b="0" i="0" u="none" strike="noStrike" baseline="0" dirty="0">
                <a:solidFill>
                  <a:srgbClr val="0000FF"/>
                </a:solidFill>
                <a:latin typeface="CMTT10"/>
                <a:hlinkClick r:id="rId11"/>
              </a:rPr>
              <a:t>to-use-where-when-and-in-what-scenario-e3e7617fb0b1</a:t>
            </a:r>
            <a:r>
              <a:rPr lang="es-CO" sz="12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endParaRPr lang="es-CO" sz="1100" dirty="0"/>
          </a:p>
        </p:txBody>
      </p:sp>
      <p:sp>
        <p:nvSpPr>
          <p:cNvPr id="14" name="Google Shape;97;p2">
            <a:extLst>
              <a:ext uri="{FF2B5EF4-FFF2-40B4-BE49-F238E27FC236}">
                <a16:creationId xmlns:a16="http://schemas.microsoft.com/office/drawing/2014/main" id="{1C9ED7D9-D5AA-48BC-9BAE-B21F05E88F3B}"/>
              </a:ext>
            </a:extLst>
          </p:cNvPr>
          <p:cNvSpPr/>
          <p:nvPr/>
        </p:nvSpPr>
        <p:spPr>
          <a:xfrm>
            <a:off x="-207997" y="-86504"/>
            <a:ext cx="3571874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4DFC3AA-5904-4EAC-8342-6E386F946E47}"/>
              </a:ext>
            </a:extLst>
          </p:cNvPr>
          <p:cNvSpPr/>
          <p:nvPr/>
        </p:nvSpPr>
        <p:spPr>
          <a:xfrm>
            <a:off x="287846" y="87082"/>
            <a:ext cx="25801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Referencias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80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314324" y="-19050"/>
            <a:ext cx="3571874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27C9347F-3AA4-4D65-855C-65AD69D89D8D}"/>
              </a:ext>
            </a:extLst>
          </p:cNvPr>
          <p:cNvSpPr txBox="1"/>
          <p:nvPr/>
        </p:nvSpPr>
        <p:spPr>
          <a:xfrm>
            <a:off x="3347587" y="1574325"/>
            <a:ext cx="5496826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CO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Introducción.</a:t>
            </a:r>
            <a:endParaRPr lang="es-MX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MX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Marco Teórico.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MX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CO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Resultados.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</a:pPr>
            <a:r>
              <a:rPr lang="es-CO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Conclusiones.</a:t>
            </a:r>
            <a:endParaRPr dirty="0"/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.2/16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151924" y="165169"/>
            <a:ext cx="2341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68773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7" y="-86504"/>
            <a:ext cx="3571874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34150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.3/16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167233" y="87082"/>
            <a:ext cx="28214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EB74DFE-69B7-4AF9-8B1E-3EDCAFFF60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466" t="14559" r="33023" b="14573"/>
          <a:stretch/>
        </p:blipFill>
        <p:spPr>
          <a:xfrm>
            <a:off x="2650738" y="2918637"/>
            <a:ext cx="3456798" cy="331948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319308" y="1163407"/>
            <a:ext cx="81761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uno de los tres paradigmas básicos de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Crecimiento por resultados en áreas como : </a:t>
            </a:r>
            <a:r>
              <a:rPr lang="es-MX" sz="2000" dirty="0"/>
              <a:t>control continuo sistemas en robótica</a:t>
            </a:r>
            <a:r>
              <a:rPr lang="es-CO" sz="2000" dirty="0"/>
              <a:t>, Jugar </a:t>
            </a:r>
            <a:r>
              <a:rPr lang="es-CO" sz="2000" dirty="0" err="1"/>
              <a:t>Go</a:t>
            </a:r>
            <a:r>
              <a:rPr lang="es-CO" sz="2000" dirty="0"/>
              <a:t>, y video juegos competitivos.</a:t>
            </a:r>
          </a:p>
        </p:txBody>
      </p:sp>
      <p:pic>
        <p:nvPicPr>
          <p:cNvPr id="15" name="robot">
            <a:hlinkClick r:id="" action="ppaction://media"/>
            <a:extLst>
              <a:ext uri="{FF2B5EF4-FFF2-40B4-BE49-F238E27FC236}">
                <a16:creationId xmlns:a16="http://schemas.microsoft.com/office/drawing/2014/main" id="{9C98EFA3-AD7B-4697-8443-C7F820FB5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15254" y="3424281"/>
            <a:ext cx="2886365" cy="2886365"/>
          </a:xfrm>
          <a:prstGeom prst="rect">
            <a:avLst/>
          </a:prstGeom>
        </p:spPr>
      </p:pic>
      <p:pic>
        <p:nvPicPr>
          <p:cNvPr id="16" name="mujoco">
            <a:hlinkClick r:id="" action="ppaction://media"/>
            <a:extLst>
              <a:ext uri="{FF2B5EF4-FFF2-40B4-BE49-F238E27FC236}">
                <a16:creationId xmlns:a16="http://schemas.microsoft.com/office/drawing/2014/main" id="{D64BAF45-11A9-4694-A998-81820C7726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51194" y="334696"/>
            <a:ext cx="2886365" cy="288636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97A44A38-F646-4B2C-B543-A5085F269BC5}"/>
              </a:ext>
            </a:extLst>
          </p:cNvPr>
          <p:cNvGrpSpPr/>
          <p:nvPr/>
        </p:nvGrpSpPr>
        <p:grpSpPr>
          <a:xfrm>
            <a:off x="1677113" y="2863841"/>
            <a:ext cx="5446382" cy="2638695"/>
            <a:chOff x="1691224" y="2825225"/>
            <a:chExt cx="5446382" cy="263869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1F09614-B007-4B1B-BF02-925A4CD4E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9478" t="40310" r="21510" b="20930"/>
            <a:stretch/>
          </p:blipFill>
          <p:spPr>
            <a:xfrm>
              <a:off x="1691224" y="3047428"/>
              <a:ext cx="5432270" cy="2416492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8D9BA08F-9E4E-40A0-9496-1816F1367915}"/>
                </a:ext>
              </a:extLst>
            </p:cNvPr>
            <p:cNvSpPr txBox="1"/>
            <p:nvPr/>
          </p:nvSpPr>
          <p:spPr>
            <a:xfrm>
              <a:off x="1705336" y="2825225"/>
              <a:ext cx="54322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2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Gráfica del numero de artículos sobre RL publicados.</a:t>
              </a:r>
              <a:endParaRPr lang="es-CO" sz="1200" dirty="0"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68F06AC-CA95-4077-950A-5A4C2795E745}"/>
              </a:ext>
            </a:extLst>
          </p:cNvPr>
          <p:cNvSpPr txBox="1"/>
          <p:nvPr/>
        </p:nvSpPr>
        <p:spPr>
          <a:xfrm>
            <a:off x="319308" y="6263087"/>
            <a:ext cx="543227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    Diagrama de </a:t>
            </a:r>
            <a:r>
              <a:rPr lang="es-MX" sz="9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venn</a:t>
            </a:r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tomado de [8]</a:t>
            </a:r>
          </a:p>
          <a:p>
            <a:pPr marL="171450" indent="-171450">
              <a:buFontTx/>
              <a:buChar char="-"/>
            </a:pPr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Gráfica tomado de [4]</a:t>
            </a:r>
          </a:p>
          <a:p>
            <a:pPr marL="171450" indent="-171450">
              <a:buFontTx/>
              <a:buChar char="-"/>
            </a:pPr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Video clips tomado de [7]</a:t>
            </a:r>
            <a:endParaRPr lang="es-CO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0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7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32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4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7" y="120878"/>
            <a:ext cx="7981108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7" y="-86504"/>
            <a:ext cx="3571874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.4/16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167233" y="87082"/>
            <a:ext cx="28214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348355" y="1308660"/>
            <a:ext cx="111348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OpenAI</a:t>
            </a:r>
            <a:r>
              <a:rPr lang="es-MX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Empresa de investigación e implementación de 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Gym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Conjunto de herramientas para desarrollar y comparar algoritmos de RL.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Stable</a:t>
            </a: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Baselines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es un conjunto de implementaciones mejoradas de algoritmos de RL basados en </a:t>
            </a:r>
            <a:r>
              <a:rPr lang="es-MX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Baselines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s-MX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OpenAI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-RL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API especializado en RL de la librería </a:t>
            </a:r>
            <a:r>
              <a:rPr lang="es-MX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MX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 : </a:t>
            </a:r>
            <a:r>
              <a:rPr lang="es-MX" sz="16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ejecutan </a:t>
            </a: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 TF</a:t>
            </a:r>
            <a:endParaRPr lang="es-MX" sz="16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835317" y="317728"/>
            <a:ext cx="4521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Paquetes enfocados en RL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9337D11B-2E09-4A02-AF17-A6A754A9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5193" y="3528107"/>
            <a:ext cx="2248858" cy="191664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3BDC9C2A-7C90-4A84-8117-E4DDC4E62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57301" y="4943040"/>
            <a:ext cx="3083196" cy="894127"/>
          </a:xfrm>
          <a:prstGeom prst="rect">
            <a:avLst/>
          </a:prstGeom>
        </p:spPr>
      </p:pic>
      <p:pic>
        <p:nvPicPr>
          <p:cNvPr id="22" name="Imagen 2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43722A4-CEB6-4E47-85C8-C0BA5CF7A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05900" y="3256407"/>
            <a:ext cx="1718532" cy="1190083"/>
          </a:xfrm>
          <a:prstGeom prst="rect">
            <a:avLst/>
          </a:prstGeom>
        </p:spPr>
      </p:pic>
      <p:pic>
        <p:nvPicPr>
          <p:cNvPr id="25" name="Imagen 24" descr="Imagen que contiene Forma&#10;&#10;Descripción generada automáticamente">
            <a:extLst>
              <a:ext uri="{FF2B5EF4-FFF2-40B4-BE49-F238E27FC236}">
                <a16:creationId xmlns:a16="http://schemas.microsoft.com/office/drawing/2014/main" id="{35DFFA00-D478-49D6-B47D-33645D3DD5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19" y="2254011"/>
            <a:ext cx="3764829" cy="210830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0AF90A3E-2BC3-4CA6-83CD-3283E5118C9A}"/>
              </a:ext>
            </a:extLst>
          </p:cNvPr>
          <p:cNvGrpSpPr/>
          <p:nvPr/>
        </p:nvGrpSpPr>
        <p:grpSpPr>
          <a:xfrm>
            <a:off x="7699604" y="3914405"/>
            <a:ext cx="4036394" cy="2023834"/>
            <a:chOff x="3740116" y="2173222"/>
            <a:chExt cx="6357633" cy="3187695"/>
          </a:xfrm>
        </p:grpSpPr>
        <p:pic>
          <p:nvPicPr>
            <p:cNvPr id="1026" name="Picture 2" descr="Setting up Stable Baselines with Python 3.7 and WSL 2 | by Xavier Geerinck">
              <a:extLst>
                <a:ext uri="{FF2B5EF4-FFF2-40B4-BE49-F238E27FC236}">
                  <a16:creationId xmlns:a16="http://schemas.microsoft.com/office/drawing/2014/main" id="{4DFCE3C1-D84C-4F91-BE72-2104B8F676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51" t="6690"/>
            <a:stretch/>
          </p:blipFill>
          <p:spPr bwMode="auto">
            <a:xfrm>
              <a:off x="6868633" y="2192610"/>
              <a:ext cx="3229116" cy="3168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92F58BE-BA7D-443C-91C4-2FC83E334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116" y="2173222"/>
              <a:ext cx="3643195" cy="317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Abrir llave 26">
            <a:extLst>
              <a:ext uri="{FF2B5EF4-FFF2-40B4-BE49-F238E27FC236}">
                <a16:creationId xmlns:a16="http://schemas.microsoft.com/office/drawing/2014/main" id="{6D7383C0-4375-442F-B21C-AFED13A32663}"/>
              </a:ext>
            </a:extLst>
          </p:cNvPr>
          <p:cNvSpPr/>
          <p:nvPr/>
        </p:nvSpPr>
        <p:spPr>
          <a:xfrm>
            <a:off x="2900236" y="3211553"/>
            <a:ext cx="725466" cy="2880910"/>
          </a:xfrm>
          <a:prstGeom prst="leftBrace">
            <a:avLst>
              <a:gd name="adj1" fmla="val 49370"/>
              <a:gd name="adj2" fmla="val 47048"/>
            </a:avLst>
          </a:prstGeom>
          <a:ln w="28575">
            <a:extLst>
              <a:ext uri="{C807C97D-BFC1-408E-A445-0C87EB9F89A2}">
                <ask:lineSketchStyleProps xmlns:ask="http://schemas.microsoft.com/office/drawing/2018/sketchyshapes" sd="1840418521">
                  <a:custGeom>
                    <a:avLst/>
                    <a:gdLst>
                      <a:gd name="connsiteX0" fmla="*/ 725466 w 725466"/>
                      <a:gd name="connsiteY0" fmla="*/ 2880910 h 2880910"/>
                      <a:gd name="connsiteX1" fmla="*/ 362733 w 725466"/>
                      <a:gd name="connsiteY1" fmla="*/ 2522747 h 2880910"/>
                      <a:gd name="connsiteX2" fmla="*/ 362733 w 725466"/>
                      <a:gd name="connsiteY2" fmla="*/ 1713573 h 2880910"/>
                      <a:gd name="connsiteX3" fmla="*/ 0 w 725466"/>
                      <a:gd name="connsiteY3" fmla="*/ 1355410 h 2880910"/>
                      <a:gd name="connsiteX4" fmla="*/ 362733 w 725466"/>
                      <a:gd name="connsiteY4" fmla="*/ 997247 h 2880910"/>
                      <a:gd name="connsiteX5" fmla="*/ 362733 w 725466"/>
                      <a:gd name="connsiteY5" fmla="*/ 358163 h 2880910"/>
                      <a:gd name="connsiteX6" fmla="*/ 725466 w 725466"/>
                      <a:gd name="connsiteY6" fmla="*/ 0 h 2880910"/>
                      <a:gd name="connsiteX7" fmla="*/ 725466 w 725466"/>
                      <a:gd name="connsiteY7" fmla="*/ 2880910 h 2880910"/>
                      <a:gd name="connsiteX0" fmla="*/ 725466 w 725466"/>
                      <a:gd name="connsiteY0" fmla="*/ 2880910 h 2880910"/>
                      <a:gd name="connsiteX1" fmla="*/ 362733 w 725466"/>
                      <a:gd name="connsiteY1" fmla="*/ 2522747 h 2880910"/>
                      <a:gd name="connsiteX2" fmla="*/ 362733 w 725466"/>
                      <a:gd name="connsiteY2" fmla="*/ 1713573 h 2880910"/>
                      <a:gd name="connsiteX3" fmla="*/ 0 w 725466"/>
                      <a:gd name="connsiteY3" fmla="*/ 1355410 h 2880910"/>
                      <a:gd name="connsiteX4" fmla="*/ 362733 w 725466"/>
                      <a:gd name="connsiteY4" fmla="*/ 997247 h 2880910"/>
                      <a:gd name="connsiteX5" fmla="*/ 362733 w 725466"/>
                      <a:gd name="connsiteY5" fmla="*/ 358163 h 2880910"/>
                      <a:gd name="connsiteX6" fmla="*/ 725466 w 725466"/>
                      <a:gd name="connsiteY6" fmla="*/ 0 h 2880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66" h="2880910" stroke="0" extrusionOk="0">
                        <a:moveTo>
                          <a:pt x="725466" y="2880910"/>
                        </a:moveTo>
                        <a:cubicBezTo>
                          <a:pt x="496317" y="2898449"/>
                          <a:pt x="345852" y="2691972"/>
                          <a:pt x="362733" y="2522747"/>
                        </a:cubicBezTo>
                        <a:cubicBezTo>
                          <a:pt x="388532" y="2365189"/>
                          <a:pt x="327090" y="1982825"/>
                          <a:pt x="362733" y="1713573"/>
                        </a:cubicBezTo>
                        <a:cubicBezTo>
                          <a:pt x="384581" y="1513111"/>
                          <a:pt x="205534" y="1358432"/>
                          <a:pt x="0" y="1355410"/>
                        </a:cubicBezTo>
                        <a:cubicBezTo>
                          <a:pt x="231099" y="1346927"/>
                          <a:pt x="385750" y="1220212"/>
                          <a:pt x="362733" y="997247"/>
                        </a:cubicBezTo>
                        <a:cubicBezTo>
                          <a:pt x="367243" y="752991"/>
                          <a:pt x="335348" y="669831"/>
                          <a:pt x="362733" y="358163"/>
                        </a:cubicBezTo>
                        <a:cubicBezTo>
                          <a:pt x="335368" y="153779"/>
                          <a:pt x="526389" y="3300"/>
                          <a:pt x="725466" y="0"/>
                        </a:cubicBezTo>
                        <a:cubicBezTo>
                          <a:pt x="883148" y="764633"/>
                          <a:pt x="667930" y="2140371"/>
                          <a:pt x="725466" y="2880910"/>
                        </a:cubicBezTo>
                        <a:close/>
                      </a:path>
                      <a:path w="725466" h="2880910" fill="none" extrusionOk="0">
                        <a:moveTo>
                          <a:pt x="725466" y="2880910"/>
                        </a:moveTo>
                        <a:cubicBezTo>
                          <a:pt x="537365" y="2862783"/>
                          <a:pt x="383919" y="2738339"/>
                          <a:pt x="362733" y="2522747"/>
                        </a:cubicBezTo>
                        <a:cubicBezTo>
                          <a:pt x="384030" y="2162301"/>
                          <a:pt x="375935" y="1857042"/>
                          <a:pt x="362733" y="1713573"/>
                        </a:cubicBezTo>
                        <a:cubicBezTo>
                          <a:pt x="355109" y="1528170"/>
                          <a:pt x="192825" y="1358384"/>
                          <a:pt x="0" y="1355410"/>
                        </a:cubicBezTo>
                        <a:cubicBezTo>
                          <a:pt x="176608" y="1328058"/>
                          <a:pt x="386135" y="1197445"/>
                          <a:pt x="362733" y="997247"/>
                        </a:cubicBezTo>
                        <a:cubicBezTo>
                          <a:pt x="312393" y="815275"/>
                          <a:pt x="389381" y="540311"/>
                          <a:pt x="362733" y="358163"/>
                        </a:cubicBezTo>
                        <a:cubicBezTo>
                          <a:pt x="353791" y="171185"/>
                          <a:pt x="521483" y="9212"/>
                          <a:pt x="725466" y="0"/>
                        </a:cubicBezTo>
                      </a:path>
                      <a:path w="725466" h="2880910" fill="none" stroke="0" extrusionOk="0">
                        <a:moveTo>
                          <a:pt x="725466" y="2880910"/>
                        </a:moveTo>
                        <a:cubicBezTo>
                          <a:pt x="543498" y="2878622"/>
                          <a:pt x="379217" y="2690513"/>
                          <a:pt x="362733" y="2522747"/>
                        </a:cubicBezTo>
                        <a:cubicBezTo>
                          <a:pt x="404514" y="2337131"/>
                          <a:pt x="422113" y="2021003"/>
                          <a:pt x="362733" y="1713573"/>
                        </a:cubicBezTo>
                        <a:cubicBezTo>
                          <a:pt x="352442" y="1540704"/>
                          <a:pt x="214040" y="1377376"/>
                          <a:pt x="0" y="1355410"/>
                        </a:cubicBezTo>
                        <a:cubicBezTo>
                          <a:pt x="236807" y="1359076"/>
                          <a:pt x="364708" y="1193456"/>
                          <a:pt x="362733" y="997247"/>
                        </a:cubicBezTo>
                        <a:cubicBezTo>
                          <a:pt x="393401" y="718619"/>
                          <a:pt x="348442" y="499494"/>
                          <a:pt x="362733" y="358163"/>
                        </a:cubicBezTo>
                        <a:cubicBezTo>
                          <a:pt x="350407" y="154119"/>
                          <a:pt x="549280" y="-20573"/>
                          <a:pt x="72546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63989221-0FA0-48E9-8B74-3E44A5F4D05D}"/>
              </a:ext>
            </a:extLst>
          </p:cNvPr>
          <p:cNvSpPr/>
          <p:nvPr/>
        </p:nvSpPr>
        <p:spPr>
          <a:xfrm>
            <a:off x="6933853" y="3057329"/>
            <a:ext cx="725466" cy="2880910"/>
          </a:xfrm>
          <a:prstGeom prst="leftBrace">
            <a:avLst>
              <a:gd name="adj1" fmla="val 59706"/>
              <a:gd name="adj2" fmla="val 30070"/>
            </a:avLst>
          </a:prstGeom>
          <a:ln w="28575">
            <a:extLst>
              <a:ext uri="{C807C97D-BFC1-408E-A445-0C87EB9F89A2}">
                <ask:lineSketchStyleProps xmlns:ask="http://schemas.microsoft.com/office/drawing/2018/sketchyshapes" sd="1840418521">
                  <a:custGeom>
                    <a:avLst/>
                    <a:gdLst>
                      <a:gd name="connsiteX0" fmla="*/ 725466 w 725466"/>
                      <a:gd name="connsiteY0" fmla="*/ 2880910 h 2880910"/>
                      <a:gd name="connsiteX1" fmla="*/ 362733 w 725466"/>
                      <a:gd name="connsiteY1" fmla="*/ 2522747 h 2880910"/>
                      <a:gd name="connsiteX2" fmla="*/ 362733 w 725466"/>
                      <a:gd name="connsiteY2" fmla="*/ 1713573 h 2880910"/>
                      <a:gd name="connsiteX3" fmla="*/ 0 w 725466"/>
                      <a:gd name="connsiteY3" fmla="*/ 1355410 h 2880910"/>
                      <a:gd name="connsiteX4" fmla="*/ 362733 w 725466"/>
                      <a:gd name="connsiteY4" fmla="*/ 997247 h 2880910"/>
                      <a:gd name="connsiteX5" fmla="*/ 362733 w 725466"/>
                      <a:gd name="connsiteY5" fmla="*/ 358163 h 2880910"/>
                      <a:gd name="connsiteX6" fmla="*/ 725466 w 725466"/>
                      <a:gd name="connsiteY6" fmla="*/ 0 h 2880910"/>
                      <a:gd name="connsiteX7" fmla="*/ 725466 w 725466"/>
                      <a:gd name="connsiteY7" fmla="*/ 2880910 h 2880910"/>
                      <a:gd name="connsiteX0" fmla="*/ 725466 w 725466"/>
                      <a:gd name="connsiteY0" fmla="*/ 2880910 h 2880910"/>
                      <a:gd name="connsiteX1" fmla="*/ 362733 w 725466"/>
                      <a:gd name="connsiteY1" fmla="*/ 2522747 h 2880910"/>
                      <a:gd name="connsiteX2" fmla="*/ 362733 w 725466"/>
                      <a:gd name="connsiteY2" fmla="*/ 1713573 h 2880910"/>
                      <a:gd name="connsiteX3" fmla="*/ 0 w 725466"/>
                      <a:gd name="connsiteY3" fmla="*/ 1355410 h 2880910"/>
                      <a:gd name="connsiteX4" fmla="*/ 362733 w 725466"/>
                      <a:gd name="connsiteY4" fmla="*/ 997247 h 2880910"/>
                      <a:gd name="connsiteX5" fmla="*/ 362733 w 725466"/>
                      <a:gd name="connsiteY5" fmla="*/ 358163 h 2880910"/>
                      <a:gd name="connsiteX6" fmla="*/ 725466 w 725466"/>
                      <a:gd name="connsiteY6" fmla="*/ 0 h 2880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66" h="2880910" stroke="0" extrusionOk="0">
                        <a:moveTo>
                          <a:pt x="725466" y="2880910"/>
                        </a:moveTo>
                        <a:cubicBezTo>
                          <a:pt x="496317" y="2898449"/>
                          <a:pt x="345852" y="2691972"/>
                          <a:pt x="362733" y="2522747"/>
                        </a:cubicBezTo>
                        <a:cubicBezTo>
                          <a:pt x="388532" y="2365189"/>
                          <a:pt x="327090" y="1982825"/>
                          <a:pt x="362733" y="1713573"/>
                        </a:cubicBezTo>
                        <a:cubicBezTo>
                          <a:pt x="384581" y="1513111"/>
                          <a:pt x="205534" y="1358432"/>
                          <a:pt x="0" y="1355410"/>
                        </a:cubicBezTo>
                        <a:cubicBezTo>
                          <a:pt x="231099" y="1346927"/>
                          <a:pt x="385750" y="1220212"/>
                          <a:pt x="362733" y="997247"/>
                        </a:cubicBezTo>
                        <a:cubicBezTo>
                          <a:pt x="367243" y="752991"/>
                          <a:pt x="335348" y="669831"/>
                          <a:pt x="362733" y="358163"/>
                        </a:cubicBezTo>
                        <a:cubicBezTo>
                          <a:pt x="335368" y="153779"/>
                          <a:pt x="526389" y="3300"/>
                          <a:pt x="725466" y="0"/>
                        </a:cubicBezTo>
                        <a:cubicBezTo>
                          <a:pt x="883148" y="764633"/>
                          <a:pt x="667930" y="2140371"/>
                          <a:pt x="725466" y="2880910"/>
                        </a:cubicBezTo>
                        <a:close/>
                      </a:path>
                      <a:path w="725466" h="2880910" fill="none" extrusionOk="0">
                        <a:moveTo>
                          <a:pt x="725466" y="2880910"/>
                        </a:moveTo>
                        <a:cubicBezTo>
                          <a:pt x="537365" y="2862783"/>
                          <a:pt x="383919" y="2738339"/>
                          <a:pt x="362733" y="2522747"/>
                        </a:cubicBezTo>
                        <a:cubicBezTo>
                          <a:pt x="384030" y="2162301"/>
                          <a:pt x="375935" y="1857042"/>
                          <a:pt x="362733" y="1713573"/>
                        </a:cubicBezTo>
                        <a:cubicBezTo>
                          <a:pt x="355109" y="1528170"/>
                          <a:pt x="192825" y="1358384"/>
                          <a:pt x="0" y="1355410"/>
                        </a:cubicBezTo>
                        <a:cubicBezTo>
                          <a:pt x="176608" y="1328058"/>
                          <a:pt x="386135" y="1197445"/>
                          <a:pt x="362733" y="997247"/>
                        </a:cubicBezTo>
                        <a:cubicBezTo>
                          <a:pt x="312393" y="815275"/>
                          <a:pt x="389381" y="540311"/>
                          <a:pt x="362733" y="358163"/>
                        </a:cubicBezTo>
                        <a:cubicBezTo>
                          <a:pt x="353791" y="171185"/>
                          <a:pt x="521483" y="9212"/>
                          <a:pt x="725466" y="0"/>
                        </a:cubicBezTo>
                      </a:path>
                      <a:path w="725466" h="2880910" fill="none" stroke="0" extrusionOk="0">
                        <a:moveTo>
                          <a:pt x="725466" y="2880910"/>
                        </a:moveTo>
                        <a:cubicBezTo>
                          <a:pt x="543498" y="2878622"/>
                          <a:pt x="379217" y="2690513"/>
                          <a:pt x="362733" y="2522747"/>
                        </a:cubicBezTo>
                        <a:cubicBezTo>
                          <a:pt x="404514" y="2337131"/>
                          <a:pt x="422113" y="2021003"/>
                          <a:pt x="362733" y="1713573"/>
                        </a:cubicBezTo>
                        <a:cubicBezTo>
                          <a:pt x="352442" y="1540704"/>
                          <a:pt x="214040" y="1377376"/>
                          <a:pt x="0" y="1355410"/>
                        </a:cubicBezTo>
                        <a:cubicBezTo>
                          <a:pt x="236807" y="1359076"/>
                          <a:pt x="364708" y="1193456"/>
                          <a:pt x="362733" y="997247"/>
                        </a:cubicBezTo>
                        <a:cubicBezTo>
                          <a:pt x="393401" y="718619"/>
                          <a:pt x="348442" y="499494"/>
                          <a:pt x="362733" y="358163"/>
                        </a:cubicBezTo>
                        <a:cubicBezTo>
                          <a:pt x="350407" y="154119"/>
                          <a:pt x="549280" y="-20573"/>
                          <a:pt x="72546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702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7" y="120878"/>
            <a:ext cx="7981108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7" y="-86504"/>
            <a:ext cx="3716741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.5/16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158230" y="98045"/>
            <a:ext cx="31495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Marco Teórico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348355" y="1340120"/>
            <a:ext cx="1113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u="sng" dirty="0"/>
              <a:t>Algoritmos de RL</a:t>
            </a:r>
            <a:r>
              <a:rPr lang="es-MX" dirty="0"/>
              <a:t>: existe un </a:t>
            </a:r>
            <a:r>
              <a:rPr lang="es-MX" b="1" dirty="0">
                <a:solidFill>
                  <a:schemeClr val="accent1"/>
                </a:solidFill>
              </a:rPr>
              <a:t>agente</a:t>
            </a:r>
            <a:r>
              <a:rPr lang="es-MX" b="1" dirty="0"/>
              <a:t> </a:t>
            </a:r>
            <a:r>
              <a:rPr lang="es-MX" dirty="0"/>
              <a:t>que aplica un MDP (</a:t>
            </a:r>
            <a:r>
              <a:rPr lang="en-US" i="1" dirty="0"/>
              <a:t>Markovian decision process</a:t>
            </a:r>
            <a:r>
              <a:rPr lang="es-MX" dirty="0"/>
              <a:t>) en la interacción con un</a:t>
            </a:r>
          </a:p>
          <a:p>
            <a:r>
              <a:rPr lang="es-MX" b="1" dirty="0">
                <a:solidFill>
                  <a:schemeClr val="accent1"/>
                </a:solidFill>
              </a:rPr>
              <a:t>entorno</a:t>
            </a:r>
            <a:r>
              <a:rPr lang="es-MX" dirty="0"/>
              <a:t> especifico y recibe una </a:t>
            </a:r>
            <a:r>
              <a:rPr lang="es-MX" b="1" dirty="0">
                <a:solidFill>
                  <a:schemeClr val="accent1"/>
                </a:solidFill>
              </a:rPr>
              <a:t>recompensa</a:t>
            </a:r>
            <a:r>
              <a:rPr lang="es-MX" dirty="0"/>
              <a:t> según la </a:t>
            </a:r>
            <a:r>
              <a:rPr lang="es-MX" b="1" dirty="0">
                <a:solidFill>
                  <a:schemeClr val="accent1"/>
                </a:solidFill>
              </a:rPr>
              <a:t>acción</a:t>
            </a:r>
            <a:r>
              <a:rPr lang="es-MX" dirty="0"/>
              <a:t> que ejecute sobre el entorno. 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[5, 6]</a:t>
            </a:r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829707" y="317728"/>
            <a:ext cx="4172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Reinforcement Learning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926CE62-361A-49F6-9805-27244F868F65}"/>
              </a:ext>
            </a:extLst>
          </p:cNvPr>
          <p:cNvGrpSpPr/>
          <p:nvPr/>
        </p:nvGrpSpPr>
        <p:grpSpPr>
          <a:xfrm>
            <a:off x="4318699" y="1986451"/>
            <a:ext cx="6999550" cy="4298278"/>
            <a:chOff x="840113" y="2187915"/>
            <a:chExt cx="6999550" cy="4298278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A00465F9-19F9-4570-856F-5797F9ECE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113" y="2187915"/>
              <a:ext cx="3993883" cy="4298278"/>
            </a:xfrm>
            <a:prstGeom prst="rect">
              <a:avLst/>
            </a:prstGeom>
          </p:spPr>
        </p:pic>
        <p:sp>
          <p:nvSpPr>
            <p:cNvPr id="19" name="Bocadillo nube: nube 18">
              <a:extLst>
                <a:ext uri="{FF2B5EF4-FFF2-40B4-BE49-F238E27FC236}">
                  <a16:creationId xmlns:a16="http://schemas.microsoft.com/office/drawing/2014/main" id="{02BDD09A-0EC6-4945-87BF-8C77BC109879}"/>
                </a:ext>
              </a:extLst>
            </p:cNvPr>
            <p:cNvSpPr/>
            <p:nvPr/>
          </p:nvSpPr>
          <p:spPr>
            <a:xfrm>
              <a:off x="4316401" y="3276944"/>
              <a:ext cx="3523262" cy="2065425"/>
            </a:xfrm>
            <a:prstGeom prst="cloudCallout">
              <a:avLst>
                <a:gd name="adj1" fmla="val -79172"/>
                <a:gd name="adj2" fmla="val -4023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FEFEEA82-B72C-4944-9B0C-25EE800D2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439"/>
            <a:stretch/>
          </p:blipFill>
          <p:spPr>
            <a:xfrm>
              <a:off x="4760682" y="3764056"/>
              <a:ext cx="2700271" cy="8779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89FC2C2B-9CE0-4BE4-82A2-84A70E70CF2D}"/>
                    </a:ext>
                  </a:extLst>
                </p:cNvPr>
                <p:cNvSpPr txBox="1"/>
                <p:nvPr/>
              </p:nvSpPr>
              <p:spPr>
                <a:xfrm>
                  <a:off x="5619464" y="4591409"/>
                  <a:ext cx="10102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s-MX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s-MX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MX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MX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MX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MX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89FC2C2B-9CE0-4BE4-82A2-84A70E70C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464" y="4591409"/>
                  <a:ext cx="10102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012" t="-2174" r="-8434" b="-32609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DD0ACDF-7A97-4296-AABB-59A1F9C960A2}"/>
                </a:ext>
              </a:extLst>
            </p:cNvPr>
            <p:cNvSpPr txBox="1"/>
            <p:nvPr/>
          </p:nvSpPr>
          <p:spPr>
            <a:xfrm>
              <a:off x="5756827" y="3610167"/>
              <a:ext cx="624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b="1" dirty="0" err="1"/>
                <a:t>Policy</a:t>
              </a:r>
              <a:endParaRPr lang="es-CO" sz="1400" b="1" dirty="0"/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F59039F-459D-4C99-AA7E-BB79FECBA1DB}"/>
              </a:ext>
            </a:extLst>
          </p:cNvPr>
          <p:cNvSpPr txBox="1"/>
          <p:nvPr/>
        </p:nvSpPr>
        <p:spPr>
          <a:xfrm>
            <a:off x="348355" y="6529123"/>
            <a:ext cx="543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    Esquema RL tomado y modificado de [8]</a:t>
            </a:r>
            <a:endParaRPr lang="es-CO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E51EC7B-AB4D-45BA-B428-493FB0F61D2C}"/>
              </a:ext>
            </a:extLst>
          </p:cNvPr>
          <p:cNvSpPr txBox="1"/>
          <p:nvPr/>
        </p:nvSpPr>
        <p:spPr>
          <a:xfrm>
            <a:off x="344199" y="3461861"/>
            <a:ext cx="3191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FF0000"/>
                </a:solidFill>
              </a:rPr>
              <a:t>Idea Simplificada y gráfica</a:t>
            </a:r>
            <a:endParaRPr lang="es-CO" sz="2400" dirty="0">
              <a:solidFill>
                <a:srgbClr val="FF000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300026F-5BB4-4ABC-8403-264392E048EA}"/>
              </a:ext>
            </a:extLst>
          </p:cNvPr>
          <p:cNvCxnSpPr/>
          <p:nvPr/>
        </p:nvCxnSpPr>
        <p:spPr>
          <a:xfrm>
            <a:off x="3307810" y="3806456"/>
            <a:ext cx="52189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41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7" y="120878"/>
            <a:ext cx="7981108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7" y="-86504"/>
            <a:ext cx="3716741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.6/16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158230" y="98045"/>
            <a:ext cx="31495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Marco Teórico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348355" y="1340120"/>
            <a:ext cx="1113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u="sng" dirty="0"/>
              <a:t>Algoritmos de RL</a:t>
            </a:r>
            <a:r>
              <a:rPr lang="es-MX" dirty="0"/>
              <a:t>: existe un </a:t>
            </a:r>
            <a:r>
              <a:rPr lang="es-MX" b="1" dirty="0">
                <a:solidFill>
                  <a:schemeClr val="accent1"/>
                </a:solidFill>
              </a:rPr>
              <a:t>agente</a:t>
            </a:r>
            <a:r>
              <a:rPr lang="es-MX" b="1" dirty="0"/>
              <a:t> </a:t>
            </a:r>
            <a:r>
              <a:rPr lang="es-MX" dirty="0"/>
              <a:t>que aplica un MDP (</a:t>
            </a:r>
            <a:r>
              <a:rPr lang="en-US" i="1" dirty="0"/>
              <a:t>Markovian decision process</a:t>
            </a:r>
            <a:r>
              <a:rPr lang="es-MX" dirty="0"/>
              <a:t>) en la interacción con un</a:t>
            </a:r>
          </a:p>
          <a:p>
            <a:r>
              <a:rPr lang="es-MX" b="1" dirty="0">
                <a:solidFill>
                  <a:schemeClr val="accent1"/>
                </a:solidFill>
              </a:rPr>
              <a:t>entorno</a:t>
            </a:r>
            <a:r>
              <a:rPr lang="es-MX" dirty="0"/>
              <a:t> especifico y recibe una </a:t>
            </a:r>
            <a:r>
              <a:rPr lang="es-MX" b="1" dirty="0">
                <a:solidFill>
                  <a:schemeClr val="accent1"/>
                </a:solidFill>
              </a:rPr>
              <a:t>recompensa</a:t>
            </a:r>
            <a:r>
              <a:rPr lang="es-MX" dirty="0"/>
              <a:t> según la </a:t>
            </a:r>
            <a:r>
              <a:rPr lang="es-MX" b="1" dirty="0">
                <a:solidFill>
                  <a:schemeClr val="accent1"/>
                </a:solidFill>
              </a:rPr>
              <a:t>acción</a:t>
            </a:r>
            <a:r>
              <a:rPr lang="es-MX" dirty="0"/>
              <a:t> que ejecute sobre el entorno. 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[5, 6]</a:t>
            </a:r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829707" y="317728"/>
            <a:ext cx="4172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Reinforcement Learning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F59039F-459D-4C99-AA7E-BB79FECBA1DB}"/>
              </a:ext>
            </a:extLst>
          </p:cNvPr>
          <p:cNvSpPr txBox="1"/>
          <p:nvPr/>
        </p:nvSpPr>
        <p:spPr>
          <a:xfrm>
            <a:off x="348355" y="6529123"/>
            <a:ext cx="543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    Diagrama basado en [5]</a:t>
            </a:r>
            <a:endParaRPr lang="es-CO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E51EC7B-AB4D-45BA-B428-493FB0F61D2C}"/>
              </a:ext>
            </a:extLst>
          </p:cNvPr>
          <p:cNvSpPr txBox="1"/>
          <p:nvPr/>
        </p:nvSpPr>
        <p:spPr>
          <a:xfrm>
            <a:off x="316990" y="5740211"/>
            <a:ext cx="3512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FF0000"/>
                </a:solidFill>
              </a:rPr>
              <a:t>Un poco más formal 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[5, 6]</a:t>
            </a:r>
            <a:endParaRPr lang="es-CO" sz="2400" dirty="0">
              <a:solidFill>
                <a:srgbClr val="FF000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300026F-5BB4-4ABC-8403-264392E048EA}"/>
              </a:ext>
            </a:extLst>
          </p:cNvPr>
          <p:cNvCxnSpPr>
            <a:cxnSpLocks/>
          </p:cNvCxnSpPr>
          <p:nvPr/>
        </p:nvCxnSpPr>
        <p:spPr>
          <a:xfrm flipV="1">
            <a:off x="1728154" y="5091063"/>
            <a:ext cx="0" cy="448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EA787BC-8EAF-4C16-81F4-4F1580576E74}"/>
                  </a:ext>
                </a:extLst>
              </p:cNvPr>
              <p:cNvSpPr txBox="1"/>
              <p:nvPr/>
            </p:nvSpPr>
            <p:spPr>
              <a:xfrm>
                <a:off x="525652" y="2466034"/>
                <a:ext cx="5135561" cy="2277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2400" b="0" dirty="0"/>
                  <a:t>MDP    </a:t>
                </a:r>
                <a:r>
                  <a:rPr lang="es-MX" sz="2400" b="0" dirty="0">
                    <a:sym typeface="Wingdings" panose="05000000000000000000" pitchFamily="2" charset="2"/>
                  </a:rPr>
                  <a:t>     5-tupla  :=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MX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s-MX" sz="2400" b="0" dirty="0"/>
              </a:p>
              <a:p>
                <a:endParaRPr lang="es-CO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2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m:rPr>
                        <m:nor/>
                      </m:rPr>
                      <a:rPr lang="es-MX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={</m:t>
                    </m:r>
                    <m:sSub>
                      <m:sSubPr>
                        <m:ctrlP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s-MX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MX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Espacio de estados.</a:t>
                </a:r>
                <a:endParaRPr lang="es-MX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s-MX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s-MX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lang="es-MX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MX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s-MX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Espacio de acciones.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s-MX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s-MX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lang="es-MX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MX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MX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Espacio de observables.</a:t>
                </a:r>
                <a:endParaRPr lang="es-MX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 ,  </m:t>
                        </m:r>
                        <m:sSub>
                          <m:sSubPr>
                            <m:ctrlP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MX" sz="2000" b="0" dirty="0">
                    <a:latin typeface="Cambria Math" panose="02040503050406030204" pitchFamily="18" charset="0"/>
                  </a:rPr>
                  <a:t> </a:t>
                </a:r>
                <a:r>
                  <a:rPr lang="es-MX" sz="1600" b="0" dirty="0">
                    <a:latin typeface="Cambria Math" panose="02040503050406030204" pitchFamily="18" charset="0"/>
                  </a:rPr>
                  <a:t>Probabilidad de transición.</a:t>
                </a:r>
                <a:endParaRPr lang="es-MX" sz="2000" b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nor/>
                      </m:rPr>
                      <a:rPr lang="es-MX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m:rPr>
                        <m:nor/>
                      </m:rPr>
                      <a:rPr lang="es-MX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lang="es-MX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CO" sz="2000" dirty="0"/>
                  <a:t> </a:t>
                </a:r>
                <a:r>
                  <a:rPr lang="es-CO" sz="1600" dirty="0"/>
                  <a:t>Función de recompensa. </a:t>
                </a: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EA787BC-8EAF-4C16-81F4-4F1580576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2" y="2466034"/>
                <a:ext cx="5135561" cy="2277547"/>
              </a:xfrm>
              <a:prstGeom prst="rect">
                <a:avLst/>
              </a:prstGeom>
              <a:blipFill>
                <a:blip r:embed="rId2"/>
                <a:stretch>
                  <a:fillRect l="-3559" t="-4558" b="-509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168810D6-B094-4A3A-BCEF-324A9B4AF894}"/>
              </a:ext>
            </a:extLst>
          </p:cNvPr>
          <p:cNvGrpSpPr/>
          <p:nvPr/>
        </p:nvGrpSpPr>
        <p:grpSpPr>
          <a:xfrm rot="16200000">
            <a:off x="7009869" y="949697"/>
            <a:ext cx="3614891" cy="6073374"/>
            <a:chOff x="7056256" y="371807"/>
            <a:chExt cx="3614891" cy="6073374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BFD5C7E3-7AD6-48D9-A758-ACB05275B4BF}"/>
                </a:ext>
              </a:extLst>
            </p:cNvPr>
            <p:cNvGrpSpPr/>
            <p:nvPr/>
          </p:nvGrpSpPr>
          <p:grpSpPr>
            <a:xfrm>
              <a:off x="7056256" y="371807"/>
              <a:ext cx="3614891" cy="5710178"/>
              <a:chOff x="6530420" y="857207"/>
              <a:chExt cx="3614891" cy="5710178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F01882AC-962B-4D0A-A9D2-EFDA8A9C4C30}"/>
                  </a:ext>
                </a:extLst>
              </p:cNvPr>
              <p:cNvSpPr/>
              <p:nvPr/>
            </p:nvSpPr>
            <p:spPr>
              <a:xfrm>
                <a:off x="6530421" y="857207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uadroTexto 29">
                    <a:extLst>
                      <a:ext uri="{FF2B5EF4-FFF2-40B4-BE49-F238E27FC236}">
                        <a16:creationId xmlns:a16="http://schemas.microsoft.com/office/drawing/2014/main" id="{84BF995A-39E5-494F-8FF0-F742C5FA188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697844" y="1013313"/>
                    <a:ext cx="34669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s-CO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CuadroTexto 19">
                    <a:extLst>
                      <a:ext uri="{FF2B5EF4-FFF2-40B4-BE49-F238E27FC236}">
                        <a16:creationId xmlns:a16="http://schemas.microsoft.com/office/drawing/2014/main" id="{FDAFA008-F597-4899-A86E-DAC0579677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697844" y="1013313"/>
                    <a:ext cx="3466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281" r="-7018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EF0C80BE-0920-4998-8A20-563ACB378EC8}"/>
                  </a:ext>
                </a:extLst>
              </p:cNvPr>
              <p:cNvSpPr/>
              <p:nvPr/>
            </p:nvSpPr>
            <p:spPr>
              <a:xfrm>
                <a:off x="8078687" y="857207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uadroTexto 31">
                    <a:extLst>
                      <a:ext uri="{FF2B5EF4-FFF2-40B4-BE49-F238E27FC236}">
                        <a16:creationId xmlns:a16="http://schemas.microsoft.com/office/drawing/2014/main" id="{D116573C-FA79-4FF7-B09B-C176A4749D3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246111" y="1013313"/>
                    <a:ext cx="339195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s-CO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CuadroTexto 21">
                    <a:extLst>
                      <a:ext uri="{FF2B5EF4-FFF2-40B4-BE49-F238E27FC236}">
                        <a16:creationId xmlns:a16="http://schemas.microsoft.com/office/drawing/2014/main" id="{C8060210-85DD-42F6-95AE-D1A0D3C91D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246111" y="1013313"/>
                    <a:ext cx="339195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071" r="-714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8C6DD354-494F-42CB-BDFE-889380E51C97}"/>
                  </a:ext>
                </a:extLst>
              </p:cNvPr>
              <p:cNvSpPr/>
              <p:nvPr/>
            </p:nvSpPr>
            <p:spPr>
              <a:xfrm>
                <a:off x="8078687" y="1764490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CuadroTexto 33">
                    <a:extLst>
                      <a:ext uri="{FF2B5EF4-FFF2-40B4-BE49-F238E27FC236}">
                        <a16:creationId xmlns:a16="http://schemas.microsoft.com/office/drawing/2014/main" id="{04A3FB89-8AE0-4A5D-8853-A17D6A6C43B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256050" y="1960352"/>
                    <a:ext cx="33926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s-CO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CuadroTexto 23">
                    <a:extLst>
                      <a:ext uri="{FF2B5EF4-FFF2-40B4-BE49-F238E27FC236}">
                        <a16:creationId xmlns:a16="http://schemas.microsoft.com/office/drawing/2014/main" id="{765990A1-39E4-428E-9ED9-084378786F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256050" y="1960352"/>
                    <a:ext cx="339260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182" r="-9091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F8F5BF2F-9F07-4100-991B-384AF142AF0E}"/>
                  </a:ext>
                </a:extLst>
              </p:cNvPr>
              <p:cNvSpPr/>
              <p:nvPr/>
            </p:nvSpPr>
            <p:spPr>
              <a:xfrm>
                <a:off x="6530421" y="2524087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CuadroTexto 35">
                    <a:extLst>
                      <a:ext uri="{FF2B5EF4-FFF2-40B4-BE49-F238E27FC236}">
                        <a16:creationId xmlns:a16="http://schemas.microsoft.com/office/drawing/2014/main" id="{B539BF60-C190-48EE-8976-B4BC6285A99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697845" y="2680193"/>
                    <a:ext cx="33958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CO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15B39B94-8920-47CC-8A4A-795AAE5665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697845" y="2680193"/>
                    <a:ext cx="33958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7143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Conector recto de flecha 36">
                <a:extLst>
                  <a:ext uri="{FF2B5EF4-FFF2-40B4-BE49-F238E27FC236}">
                    <a16:creationId xmlns:a16="http://schemas.microsoft.com/office/drawing/2014/main" id="{1E90E657-BBBF-4060-902D-C400A7A7A52A}"/>
                  </a:ext>
                </a:extLst>
              </p:cNvPr>
              <p:cNvCxnSpPr>
                <a:cxnSpLocks/>
                <a:stCxn id="31" idx="4"/>
                <a:endCxn id="33" idx="0"/>
              </p:cNvCxnSpPr>
              <p:nvPr/>
            </p:nvCxnSpPr>
            <p:spPr>
              <a:xfrm>
                <a:off x="8419459" y="1538751"/>
                <a:ext cx="0" cy="22573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de flecha 37">
                <a:extLst>
                  <a:ext uri="{FF2B5EF4-FFF2-40B4-BE49-F238E27FC236}">
                    <a16:creationId xmlns:a16="http://schemas.microsoft.com/office/drawing/2014/main" id="{295E9719-7888-4F2B-8204-EE62B5148187}"/>
                  </a:ext>
                </a:extLst>
              </p:cNvPr>
              <p:cNvCxnSpPr>
                <a:cxnSpLocks/>
                <a:stCxn id="27" idx="6"/>
                <a:endCxn id="31" idx="2"/>
              </p:cNvCxnSpPr>
              <p:nvPr/>
            </p:nvCxnSpPr>
            <p:spPr>
              <a:xfrm>
                <a:off x="7211965" y="1197979"/>
                <a:ext cx="866722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>
                <a:extLst>
                  <a:ext uri="{FF2B5EF4-FFF2-40B4-BE49-F238E27FC236}">
                    <a16:creationId xmlns:a16="http://schemas.microsoft.com/office/drawing/2014/main" id="{81A6B5DE-7721-43BC-AE23-E55AA5B60019}"/>
                  </a:ext>
                </a:extLst>
              </p:cNvPr>
              <p:cNvCxnSpPr>
                <a:cxnSpLocks/>
                <a:stCxn id="33" idx="2"/>
                <a:endCxn id="35" idx="0"/>
              </p:cNvCxnSpPr>
              <p:nvPr/>
            </p:nvCxnSpPr>
            <p:spPr>
              <a:xfrm flipH="1">
                <a:off x="6871193" y="2105262"/>
                <a:ext cx="1207494" cy="418825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9335A247-D4FD-4245-A7C0-BE1A2CA6C115}"/>
                  </a:ext>
                </a:extLst>
              </p:cNvPr>
              <p:cNvSpPr/>
              <p:nvPr/>
            </p:nvSpPr>
            <p:spPr>
              <a:xfrm>
                <a:off x="8078687" y="2524087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uadroTexto 40">
                    <a:extLst>
                      <a:ext uri="{FF2B5EF4-FFF2-40B4-BE49-F238E27FC236}">
                        <a16:creationId xmlns:a16="http://schemas.microsoft.com/office/drawing/2014/main" id="{CD8A3380-C9F2-41F1-8ACF-E87057AA2E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256049" y="2700071"/>
                    <a:ext cx="33323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CO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CuadroTexto 40">
                    <a:extLst>
                      <a:ext uri="{FF2B5EF4-FFF2-40B4-BE49-F238E27FC236}">
                        <a16:creationId xmlns:a16="http://schemas.microsoft.com/office/drawing/2014/main" id="{C114BD29-B32C-4DE4-8587-49AF357DC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256049" y="2700071"/>
                    <a:ext cx="333232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519" r="-7407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40112521-4BCC-4F9C-965A-F579CF03AD92}"/>
                  </a:ext>
                </a:extLst>
              </p:cNvPr>
              <p:cNvSpPr/>
              <p:nvPr/>
            </p:nvSpPr>
            <p:spPr>
              <a:xfrm>
                <a:off x="8078687" y="3429000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CuadroTexto 42">
                    <a:extLst>
                      <a:ext uri="{FF2B5EF4-FFF2-40B4-BE49-F238E27FC236}">
                        <a16:creationId xmlns:a16="http://schemas.microsoft.com/office/drawing/2014/main" id="{D171CC65-80E7-499A-BB53-627305C0CF3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265988" y="3624862"/>
                    <a:ext cx="33329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CO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CuadroTexto 42">
                    <a:extLst>
                      <a:ext uri="{FF2B5EF4-FFF2-40B4-BE49-F238E27FC236}">
                        <a16:creationId xmlns:a16="http://schemas.microsoft.com/office/drawing/2014/main" id="{72918D72-B1E8-441D-9A9D-A5AD307CE8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265988" y="3624862"/>
                    <a:ext cx="333296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364" r="-7273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1AF281A3-3758-4D47-8F6A-EE36AA6DAA8E}"/>
                  </a:ext>
                </a:extLst>
              </p:cNvPr>
              <p:cNvSpPr/>
              <p:nvPr/>
            </p:nvSpPr>
            <p:spPr>
              <a:xfrm>
                <a:off x="6530421" y="4190967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CuadroTexto 44">
                    <a:extLst>
                      <a:ext uri="{FF2B5EF4-FFF2-40B4-BE49-F238E27FC236}">
                        <a16:creationId xmlns:a16="http://schemas.microsoft.com/office/drawing/2014/main" id="{CC9F3BC9-E7CC-4A9C-BD90-D850D39F760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697845" y="4347074"/>
                    <a:ext cx="34669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CO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CuadroTexto 44">
                    <a:extLst>
                      <a:ext uri="{FF2B5EF4-FFF2-40B4-BE49-F238E27FC236}">
                        <a16:creationId xmlns:a16="http://schemas.microsoft.com/office/drawing/2014/main" id="{F12C8A3E-A5B3-45EE-91EA-FA022A9D63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697845" y="4347074"/>
                    <a:ext cx="3466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281" r="-7018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Conector recto de flecha 45">
                <a:extLst>
                  <a:ext uri="{FF2B5EF4-FFF2-40B4-BE49-F238E27FC236}">
                    <a16:creationId xmlns:a16="http://schemas.microsoft.com/office/drawing/2014/main" id="{D66D366A-83FF-45B0-A550-93B7399E57A4}"/>
                  </a:ext>
                </a:extLst>
              </p:cNvPr>
              <p:cNvCxnSpPr>
                <a:cxnSpLocks/>
                <a:stCxn id="40" idx="4"/>
                <a:endCxn id="42" idx="0"/>
              </p:cNvCxnSpPr>
              <p:nvPr/>
            </p:nvCxnSpPr>
            <p:spPr>
              <a:xfrm>
                <a:off x="8419459" y="3205631"/>
                <a:ext cx="0" cy="2233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de flecha 46">
                <a:extLst>
                  <a:ext uri="{FF2B5EF4-FFF2-40B4-BE49-F238E27FC236}">
                    <a16:creationId xmlns:a16="http://schemas.microsoft.com/office/drawing/2014/main" id="{A98C8142-EE5F-4EB4-A3E2-D84A68428AD1}"/>
                  </a:ext>
                </a:extLst>
              </p:cNvPr>
              <p:cNvCxnSpPr>
                <a:cxnSpLocks/>
                <a:endCxn id="40" idx="2"/>
              </p:cNvCxnSpPr>
              <p:nvPr/>
            </p:nvCxnSpPr>
            <p:spPr>
              <a:xfrm>
                <a:off x="7211965" y="2864859"/>
                <a:ext cx="866722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de flecha 47">
                <a:extLst>
                  <a:ext uri="{FF2B5EF4-FFF2-40B4-BE49-F238E27FC236}">
                    <a16:creationId xmlns:a16="http://schemas.microsoft.com/office/drawing/2014/main" id="{AE47C8C3-C867-4992-B8DB-BDD4372BC639}"/>
                  </a:ext>
                </a:extLst>
              </p:cNvPr>
              <p:cNvCxnSpPr>
                <a:cxnSpLocks/>
                <a:stCxn id="42" idx="2"/>
                <a:endCxn id="44" idx="0"/>
              </p:cNvCxnSpPr>
              <p:nvPr/>
            </p:nvCxnSpPr>
            <p:spPr>
              <a:xfrm flipH="1">
                <a:off x="6871193" y="3769772"/>
                <a:ext cx="1207494" cy="421195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81E443E7-5E14-40E7-8BFA-61A2EE23172F}"/>
                  </a:ext>
                </a:extLst>
              </p:cNvPr>
              <p:cNvSpPr/>
              <p:nvPr/>
            </p:nvSpPr>
            <p:spPr>
              <a:xfrm>
                <a:off x="8078686" y="4199994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uadroTexto 49">
                    <a:extLst>
                      <a:ext uri="{FF2B5EF4-FFF2-40B4-BE49-F238E27FC236}">
                        <a16:creationId xmlns:a16="http://schemas.microsoft.com/office/drawing/2014/main" id="{9B4F4632-F82F-4260-A1FB-C80391862DD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246110" y="4356100"/>
                    <a:ext cx="339195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CO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4727069B-C8BD-4C6C-BE66-1762A82429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246110" y="4356100"/>
                    <a:ext cx="339195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182" r="-727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E72A60A0-BD14-4B8B-8C65-12A9EF7F1C8B}"/>
                  </a:ext>
                </a:extLst>
              </p:cNvPr>
              <p:cNvSpPr/>
              <p:nvPr/>
            </p:nvSpPr>
            <p:spPr>
              <a:xfrm>
                <a:off x="8078686" y="5104854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uadroTexto 51">
                    <a:extLst>
                      <a:ext uri="{FF2B5EF4-FFF2-40B4-BE49-F238E27FC236}">
                        <a16:creationId xmlns:a16="http://schemas.microsoft.com/office/drawing/2014/main" id="{86A00468-A727-4C2A-A268-AFE5E966454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246110" y="5261014"/>
                    <a:ext cx="33926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s-CO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CuadroTexto 60">
                    <a:extLst>
                      <a:ext uri="{FF2B5EF4-FFF2-40B4-BE49-F238E27FC236}">
                        <a16:creationId xmlns:a16="http://schemas.microsoft.com/office/drawing/2014/main" id="{5122BC8C-7CDC-4460-B0F7-92410A3EE3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246110" y="5261014"/>
                    <a:ext cx="339260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071" r="-8929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AB7C632B-B977-4C78-B685-7596F88E4570}"/>
                  </a:ext>
                </a:extLst>
              </p:cNvPr>
              <p:cNvSpPr/>
              <p:nvPr/>
            </p:nvSpPr>
            <p:spPr>
              <a:xfrm>
                <a:off x="6530420" y="5866874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CuadroTexto 53">
                    <a:extLst>
                      <a:ext uri="{FF2B5EF4-FFF2-40B4-BE49-F238E27FC236}">
                        <a16:creationId xmlns:a16="http://schemas.microsoft.com/office/drawing/2014/main" id="{3422D7AB-E8C9-48A4-ADB3-66EBA310769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697844" y="6022981"/>
                    <a:ext cx="34669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s-CO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CuadroTexto 62">
                    <a:extLst>
                      <a:ext uri="{FF2B5EF4-FFF2-40B4-BE49-F238E27FC236}">
                        <a16:creationId xmlns:a16="http://schemas.microsoft.com/office/drawing/2014/main" id="{005FB410-F0A0-44EB-AC0E-2EA1671A27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697844" y="6022981"/>
                    <a:ext cx="34669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2281" r="-7018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Conector recto de flecha 54">
                <a:extLst>
                  <a:ext uri="{FF2B5EF4-FFF2-40B4-BE49-F238E27FC236}">
                    <a16:creationId xmlns:a16="http://schemas.microsoft.com/office/drawing/2014/main" id="{EE63BEEF-8227-40D3-A3CB-E382A0A1A686}"/>
                  </a:ext>
                </a:extLst>
              </p:cNvPr>
              <p:cNvCxnSpPr>
                <a:cxnSpLocks/>
                <a:stCxn id="49" idx="4"/>
                <a:endCxn id="51" idx="0"/>
              </p:cNvCxnSpPr>
              <p:nvPr/>
            </p:nvCxnSpPr>
            <p:spPr>
              <a:xfrm>
                <a:off x="8419458" y="4881538"/>
                <a:ext cx="0" cy="22331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de flecha 55">
                <a:extLst>
                  <a:ext uri="{FF2B5EF4-FFF2-40B4-BE49-F238E27FC236}">
                    <a16:creationId xmlns:a16="http://schemas.microsoft.com/office/drawing/2014/main" id="{25479514-301B-480E-A2F7-E937593E631F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>
                <a:off x="7211964" y="4540766"/>
                <a:ext cx="866722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91F9C534-719E-4A3D-A3FF-B73A76770B50}"/>
                  </a:ext>
                </a:extLst>
              </p:cNvPr>
              <p:cNvCxnSpPr>
                <a:cxnSpLocks/>
                <a:stCxn id="51" idx="2"/>
                <a:endCxn id="53" idx="0"/>
              </p:cNvCxnSpPr>
              <p:nvPr/>
            </p:nvCxnSpPr>
            <p:spPr>
              <a:xfrm flipH="1">
                <a:off x="6871192" y="5445626"/>
                <a:ext cx="1207494" cy="42124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A2B692AC-E033-4F79-BCA7-D6003F503D50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492168" y="1548428"/>
                    <a:ext cx="103945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s-CO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CuadroTexto 69">
                    <a:extLst>
                      <a:ext uri="{FF2B5EF4-FFF2-40B4-BE49-F238E27FC236}">
                        <a16:creationId xmlns:a16="http://schemas.microsoft.com/office/drawing/2014/main" id="{AD4B02A0-EA30-4309-923A-20AA2229A5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492168" y="1548428"/>
                    <a:ext cx="1039452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924" t="-4444" r="-760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D7B5CA45-8648-45C7-BF07-8D027F1EFBB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470209" y="3147885"/>
                    <a:ext cx="10288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s-CO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CuadroTexto 70">
                    <a:extLst>
                      <a:ext uri="{FF2B5EF4-FFF2-40B4-BE49-F238E27FC236}">
                        <a16:creationId xmlns:a16="http://schemas.microsoft.com/office/drawing/2014/main" id="{6800BA64-46CA-47B2-AE27-9CFDFF56DB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470209" y="3147885"/>
                    <a:ext cx="1028808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976" t="-2174" r="-8929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CuadroTexto 59">
                    <a:extLst>
                      <a:ext uri="{FF2B5EF4-FFF2-40B4-BE49-F238E27FC236}">
                        <a16:creationId xmlns:a16="http://schemas.microsoft.com/office/drawing/2014/main" id="{B14DA027-5663-477E-8669-2CAA8835A7B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497287" y="4937483"/>
                    <a:ext cx="103945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s-CO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CuadroTexto 71">
                    <a:extLst>
                      <a:ext uri="{FF2B5EF4-FFF2-40B4-BE49-F238E27FC236}">
                        <a16:creationId xmlns:a16="http://schemas.microsoft.com/office/drawing/2014/main" id="{CB11067E-FA6F-42D9-8EA7-6A721926F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497287" y="4937483"/>
                    <a:ext cx="1039452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924" t="-2222" r="-760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A136A024-B647-4B83-A348-057897FC7AFE}"/>
                  </a:ext>
                </a:extLst>
              </p:cNvPr>
              <p:cNvSpPr/>
              <p:nvPr/>
            </p:nvSpPr>
            <p:spPr>
              <a:xfrm>
                <a:off x="8096448" y="5885841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CuadroTexto 61">
                    <a:extLst>
                      <a:ext uri="{FF2B5EF4-FFF2-40B4-BE49-F238E27FC236}">
                        <a16:creationId xmlns:a16="http://schemas.microsoft.com/office/drawing/2014/main" id="{D5591200-D3A7-491D-BE10-344AFD80B18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263872" y="6041947"/>
                    <a:ext cx="339195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s-CO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CuadroTexto 73">
                    <a:extLst>
                      <a:ext uri="{FF2B5EF4-FFF2-40B4-BE49-F238E27FC236}">
                        <a16:creationId xmlns:a16="http://schemas.microsoft.com/office/drawing/2014/main" id="{6CD3E512-D088-462F-934E-8D802CD4D4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263872" y="6041947"/>
                    <a:ext cx="339195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6071" r="-7143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Conector recto de flecha 62">
                <a:extLst>
                  <a:ext uri="{FF2B5EF4-FFF2-40B4-BE49-F238E27FC236}">
                    <a16:creationId xmlns:a16="http://schemas.microsoft.com/office/drawing/2014/main" id="{7D657B06-D3D8-41BE-AB1C-11C3C52F6D91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>
                <a:off x="7229726" y="6226613"/>
                <a:ext cx="866722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CuadroTexto 63">
                    <a:extLst>
                      <a:ext uri="{FF2B5EF4-FFF2-40B4-BE49-F238E27FC236}">
                        <a16:creationId xmlns:a16="http://schemas.microsoft.com/office/drawing/2014/main" id="{0C155642-86A8-4DF8-9236-F4D0C52335DF}"/>
                      </a:ext>
                    </a:extLst>
                  </p:cNvPr>
                  <p:cNvSpPr txBox="1"/>
                  <p:nvPr/>
                </p:nvSpPr>
                <p:spPr>
                  <a:xfrm rot="9663029">
                    <a:off x="6863600" y="1899509"/>
                    <a:ext cx="12027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s-CO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CuadroTexto 75">
                    <a:extLst>
                      <a:ext uri="{FF2B5EF4-FFF2-40B4-BE49-F238E27FC236}">
                        <a16:creationId xmlns:a16="http://schemas.microsoft.com/office/drawing/2014/main" id="{0117A1A5-4653-48DB-A271-06D8D386B3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9663029">
                    <a:off x="6863600" y="1899509"/>
                    <a:ext cx="1202702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2037" t="-2475" r="-4630" b="-8911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CuadroTexto 64">
                    <a:extLst>
                      <a:ext uri="{FF2B5EF4-FFF2-40B4-BE49-F238E27FC236}">
                        <a16:creationId xmlns:a16="http://schemas.microsoft.com/office/drawing/2014/main" id="{14E614D5-FCE6-4693-A0ED-AE4D63806ACE}"/>
                      </a:ext>
                    </a:extLst>
                  </p:cNvPr>
                  <p:cNvSpPr txBox="1"/>
                  <p:nvPr/>
                </p:nvSpPr>
                <p:spPr>
                  <a:xfrm rot="9554639">
                    <a:off x="6861441" y="3576237"/>
                    <a:ext cx="11973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s-CO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CuadroTexto 76">
                    <a:extLst>
                      <a:ext uri="{FF2B5EF4-FFF2-40B4-BE49-F238E27FC236}">
                        <a16:creationId xmlns:a16="http://schemas.microsoft.com/office/drawing/2014/main" id="{AF38625F-C1D8-48C0-8BE8-C0D6BB5EFA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9554639">
                    <a:off x="6861441" y="3576237"/>
                    <a:ext cx="1197379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2389" t="-2500" r="-4425" b="-9000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CuadroTexto 65">
                    <a:extLst>
                      <a:ext uri="{FF2B5EF4-FFF2-40B4-BE49-F238E27FC236}">
                        <a16:creationId xmlns:a16="http://schemas.microsoft.com/office/drawing/2014/main" id="{E2905F47-1C11-4221-9065-848E84A88D7D}"/>
                      </a:ext>
                    </a:extLst>
                  </p:cNvPr>
                  <p:cNvSpPr txBox="1"/>
                  <p:nvPr/>
                </p:nvSpPr>
                <p:spPr>
                  <a:xfrm rot="9608140">
                    <a:off x="6793130" y="5240307"/>
                    <a:ext cx="1208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s-CO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CuadroTexto 77">
                    <a:extLst>
                      <a:ext uri="{FF2B5EF4-FFF2-40B4-BE49-F238E27FC236}">
                        <a16:creationId xmlns:a16="http://schemas.microsoft.com/office/drawing/2014/main" id="{92E43DB6-5CF0-4A95-8B6D-CDF3AD1FA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9608140">
                    <a:off x="6793130" y="5240307"/>
                    <a:ext cx="1208023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2613" t="-2463" r="-4505" b="-8374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9EE11F88-69FC-4F1C-BA03-A75566A9DBDC}"/>
                  </a:ext>
                </a:extLst>
              </p:cNvPr>
              <p:cNvSpPr/>
              <p:nvPr/>
            </p:nvSpPr>
            <p:spPr>
              <a:xfrm>
                <a:off x="9463766" y="2915533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CuadroTexto 67">
                    <a:extLst>
                      <a:ext uri="{FF2B5EF4-FFF2-40B4-BE49-F238E27FC236}">
                        <a16:creationId xmlns:a16="http://schemas.microsoft.com/office/drawing/2014/main" id="{38B3AFFF-A0C8-4180-9324-C7B352B436F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631188" y="3111397"/>
                    <a:ext cx="365292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CO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CuadroTexto 80">
                    <a:extLst>
                      <a:ext uri="{FF2B5EF4-FFF2-40B4-BE49-F238E27FC236}">
                        <a16:creationId xmlns:a16="http://schemas.microsoft.com/office/drawing/2014/main" id="{F7FB2C7C-5EE5-4851-A3BD-82EC379C1A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631188" y="3111397"/>
                    <a:ext cx="365292" cy="30777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1864" r="-339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Conector recto de flecha 68">
                <a:extLst>
                  <a:ext uri="{FF2B5EF4-FFF2-40B4-BE49-F238E27FC236}">
                    <a16:creationId xmlns:a16="http://schemas.microsoft.com/office/drawing/2014/main" id="{07FD5A3B-0F23-44C8-A76F-4544946A12E3}"/>
                  </a:ext>
                </a:extLst>
              </p:cNvPr>
              <p:cNvCxnSpPr>
                <a:cxnSpLocks/>
                <a:stCxn id="67" idx="2"/>
              </p:cNvCxnSpPr>
              <p:nvPr/>
            </p:nvCxnSpPr>
            <p:spPr>
              <a:xfrm flipH="1">
                <a:off x="9176256" y="3256306"/>
                <a:ext cx="287509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51D7B82E-87EF-4296-8CDA-BD8F0A15630B}"/>
                  </a:ext>
                </a:extLst>
              </p:cNvPr>
              <p:cNvSpPr/>
              <p:nvPr/>
            </p:nvSpPr>
            <p:spPr>
              <a:xfrm>
                <a:off x="9463767" y="4683900"/>
                <a:ext cx="681544" cy="681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CuadroTexto 70">
                    <a:extLst>
                      <a:ext uri="{FF2B5EF4-FFF2-40B4-BE49-F238E27FC236}">
                        <a16:creationId xmlns:a16="http://schemas.microsoft.com/office/drawing/2014/main" id="{B3C2E86C-3293-45D9-8916-B06B19E96AF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631189" y="4879764"/>
                    <a:ext cx="365292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MX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CO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CuadroTexto 88">
                    <a:extLst>
                      <a:ext uri="{FF2B5EF4-FFF2-40B4-BE49-F238E27FC236}">
                        <a16:creationId xmlns:a16="http://schemas.microsoft.com/office/drawing/2014/main" id="{F8A66458-1A8D-4CC2-A034-74D57B0F28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631189" y="4879764"/>
                    <a:ext cx="365292" cy="30777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3333" r="-1667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Conector recto de flecha 71">
                <a:extLst>
                  <a:ext uri="{FF2B5EF4-FFF2-40B4-BE49-F238E27FC236}">
                    <a16:creationId xmlns:a16="http://schemas.microsoft.com/office/drawing/2014/main" id="{1EB65DE7-A4F4-40E2-ACDB-A3CB57CFDA35}"/>
                  </a:ext>
                </a:extLst>
              </p:cNvPr>
              <p:cNvCxnSpPr>
                <a:cxnSpLocks/>
                <a:stCxn id="70" idx="2"/>
              </p:cNvCxnSpPr>
              <p:nvPr/>
            </p:nvCxnSpPr>
            <p:spPr>
              <a:xfrm flipH="1">
                <a:off x="9176257" y="5024673"/>
                <a:ext cx="287509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B80A92AE-AB72-45D3-8A7F-D4F75F5C1085}"/>
                    </a:ext>
                  </a:extLst>
                </p:cNvPr>
                <p:cNvSpPr txBox="1"/>
                <p:nvPr/>
              </p:nvSpPr>
              <p:spPr>
                <a:xfrm>
                  <a:off x="8171125" y="6075849"/>
                  <a:ext cx="16510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s-CO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CuadroTexto 94">
                  <a:extLst>
                    <a:ext uri="{FF2B5EF4-FFF2-40B4-BE49-F238E27FC236}">
                      <a16:creationId xmlns:a16="http://schemas.microsoft.com/office/drawing/2014/main" id="{FD10D4DE-9453-45AD-9C64-45366B82D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125" y="6075849"/>
                  <a:ext cx="165109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37037" r="-44444" b="-4918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361436ED-BB7A-4AAE-8FF4-6E32E1977A86}"/>
                  </a:ext>
                </a:extLst>
              </p:cNvPr>
              <p:cNvSpPr txBox="1"/>
              <p:nvPr/>
            </p:nvSpPr>
            <p:spPr>
              <a:xfrm>
                <a:off x="5538741" y="2428979"/>
                <a:ext cx="23642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1200" b="1" dirty="0">
                    <a:solidFill>
                      <a:srgbClr val="FF0000"/>
                    </a:solidFill>
                  </a:rPr>
                  <a:t>El objetivo de los diferentes algoritmos </a:t>
                </a:r>
                <a:r>
                  <a:rPr lang="es-MX" sz="12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Optimizar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s-MX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MX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s-MX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𝑹</m:t>
                            </m:r>
                          </m:e>
                          <m:sub>
                            <m:r>
                              <a:rPr lang="es-MX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CO" sz="1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361436ED-BB7A-4AAE-8FF4-6E32E197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741" y="2428979"/>
                <a:ext cx="2364272" cy="461665"/>
              </a:xfrm>
              <a:prstGeom prst="rect">
                <a:avLst/>
              </a:prstGeom>
              <a:blipFill>
                <a:blip r:embed="rId25"/>
                <a:stretch>
                  <a:fillRect t="-18421" r="-6202" b="-9473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BA9BD169-C097-407F-BFDE-EB99F2F8E392}"/>
                  </a:ext>
                </a:extLst>
              </p:cNvPr>
              <p:cNvSpPr txBox="1"/>
              <p:nvPr/>
            </p:nvSpPr>
            <p:spPr>
              <a:xfrm>
                <a:off x="7695567" y="3205047"/>
                <a:ext cx="10288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BA9BD169-C097-407F-BFDE-EB99F2F8E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567" y="3205047"/>
                <a:ext cx="1028808" cy="276999"/>
              </a:xfrm>
              <a:prstGeom prst="rect">
                <a:avLst/>
              </a:prstGeom>
              <a:blipFill>
                <a:blip r:embed="rId26"/>
                <a:stretch>
                  <a:fillRect l="-2959" t="-2222" r="-8284" b="-3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4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7" y="120878"/>
            <a:ext cx="5101034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7" y="-86504"/>
            <a:ext cx="3716741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.7/16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305200" y="91616"/>
            <a:ext cx="28459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Metodología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348355" y="1340120"/>
            <a:ext cx="11134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Gym</a:t>
            </a:r>
            <a:r>
              <a:rPr lang="es-MX" dirty="0"/>
              <a:t> Posee varios entornos para el testeo de algoritmos de RL.</a:t>
            </a:r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903344" y="275762"/>
            <a:ext cx="16037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Objetivo</a:t>
            </a:r>
            <a:endParaRPr lang="es-CO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F59039F-459D-4C99-AA7E-BB79FECBA1DB}"/>
              </a:ext>
            </a:extLst>
          </p:cNvPr>
          <p:cNvSpPr txBox="1"/>
          <p:nvPr/>
        </p:nvSpPr>
        <p:spPr>
          <a:xfrm>
            <a:off x="348355" y="6529123"/>
            <a:ext cx="543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 Video clips y captura tomadas de [7]</a:t>
            </a:r>
            <a:endParaRPr lang="es-CO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3" name="Imagen 72" descr="Imagen que contiene Forma&#10;&#10;Descripción generada automáticamente">
            <a:extLst>
              <a:ext uri="{FF2B5EF4-FFF2-40B4-BE49-F238E27FC236}">
                <a16:creationId xmlns:a16="http://schemas.microsoft.com/office/drawing/2014/main" id="{C2781B53-53DD-43F8-8B07-0EB72F345B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262" y="2763246"/>
            <a:ext cx="3764829" cy="2108304"/>
          </a:xfrm>
          <a:prstGeom prst="rect">
            <a:avLst/>
          </a:prstGeom>
        </p:spPr>
      </p:pic>
      <p:sp>
        <p:nvSpPr>
          <p:cNvPr id="76" name="Abrir llave 75">
            <a:extLst>
              <a:ext uri="{FF2B5EF4-FFF2-40B4-BE49-F238E27FC236}">
                <a16:creationId xmlns:a16="http://schemas.microsoft.com/office/drawing/2014/main" id="{9FA498DC-936C-4D8C-A0FE-AFDF0E426471}"/>
              </a:ext>
            </a:extLst>
          </p:cNvPr>
          <p:cNvSpPr/>
          <p:nvPr/>
        </p:nvSpPr>
        <p:spPr>
          <a:xfrm>
            <a:off x="3064490" y="2059750"/>
            <a:ext cx="444254" cy="3749742"/>
          </a:xfrm>
          <a:prstGeom prst="leftBrace">
            <a:avLst>
              <a:gd name="adj1" fmla="val 59706"/>
              <a:gd name="adj2" fmla="val 45571"/>
            </a:avLst>
          </a:prstGeom>
          <a:ln w="28575">
            <a:extLst>
              <a:ext uri="{C807C97D-BFC1-408E-A445-0C87EB9F89A2}">
                <ask:lineSketchStyleProps xmlns:ask="http://schemas.microsoft.com/office/drawing/2018/sketchyshapes" sd="1840418521">
                  <a:custGeom>
                    <a:avLst/>
                    <a:gdLst>
                      <a:gd name="connsiteX0" fmla="*/ 725466 w 725466"/>
                      <a:gd name="connsiteY0" fmla="*/ 2880910 h 2880910"/>
                      <a:gd name="connsiteX1" fmla="*/ 362733 w 725466"/>
                      <a:gd name="connsiteY1" fmla="*/ 2522747 h 2880910"/>
                      <a:gd name="connsiteX2" fmla="*/ 362733 w 725466"/>
                      <a:gd name="connsiteY2" fmla="*/ 1713573 h 2880910"/>
                      <a:gd name="connsiteX3" fmla="*/ 0 w 725466"/>
                      <a:gd name="connsiteY3" fmla="*/ 1355410 h 2880910"/>
                      <a:gd name="connsiteX4" fmla="*/ 362733 w 725466"/>
                      <a:gd name="connsiteY4" fmla="*/ 997247 h 2880910"/>
                      <a:gd name="connsiteX5" fmla="*/ 362733 w 725466"/>
                      <a:gd name="connsiteY5" fmla="*/ 358163 h 2880910"/>
                      <a:gd name="connsiteX6" fmla="*/ 725466 w 725466"/>
                      <a:gd name="connsiteY6" fmla="*/ 0 h 2880910"/>
                      <a:gd name="connsiteX7" fmla="*/ 725466 w 725466"/>
                      <a:gd name="connsiteY7" fmla="*/ 2880910 h 2880910"/>
                      <a:gd name="connsiteX0" fmla="*/ 725466 w 725466"/>
                      <a:gd name="connsiteY0" fmla="*/ 2880910 h 2880910"/>
                      <a:gd name="connsiteX1" fmla="*/ 362733 w 725466"/>
                      <a:gd name="connsiteY1" fmla="*/ 2522747 h 2880910"/>
                      <a:gd name="connsiteX2" fmla="*/ 362733 w 725466"/>
                      <a:gd name="connsiteY2" fmla="*/ 1713573 h 2880910"/>
                      <a:gd name="connsiteX3" fmla="*/ 0 w 725466"/>
                      <a:gd name="connsiteY3" fmla="*/ 1355410 h 2880910"/>
                      <a:gd name="connsiteX4" fmla="*/ 362733 w 725466"/>
                      <a:gd name="connsiteY4" fmla="*/ 997247 h 2880910"/>
                      <a:gd name="connsiteX5" fmla="*/ 362733 w 725466"/>
                      <a:gd name="connsiteY5" fmla="*/ 358163 h 2880910"/>
                      <a:gd name="connsiteX6" fmla="*/ 725466 w 725466"/>
                      <a:gd name="connsiteY6" fmla="*/ 0 h 2880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66" h="2880910" stroke="0" extrusionOk="0">
                        <a:moveTo>
                          <a:pt x="725466" y="2880910"/>
                        </a:moveTo>
                        <a:cubicBezTo>
                          <a:pt x="496317" y="2898449"/>
                          <a:pt x="345852" y="2691972"/>
                          <a:pt x="362733" y="2522747"/>
                        </a:cubicBezTo>
                        <a:cubicBezTo>
                          <a:pt x="388532" y="2365189"/>
                          <a:pt x="327090" y="1982825"/>
                          <a:pt x="362733" y="1713573"/>
                        </a:cubicBezTo>
                        <a:cubicBezTo>
                          <a:pt x="384581" y="1513111"/>
                          <a:pt x="205534" y="1358432"/>
                          <a:pt x="0" y="1355410"/>
                        </a:cubicBezTo>
                        <a:cubicBezTo>
                          <a:pt x="231099" y="1346927"/>
                          <a:pt x="385750" y="1220212"/>
                          <a:pt x="362733" y="997247"/>
                        </a:cubicBezTo>
                        <a:cubicBezTo>
                          <a:pt x="367243" y="752991"/>
                          <a:pt x="335348" y="669831"/>
                          <a:pt x="362733" y="358163"/>
                        </a:cubicBezTo>
                        <a:cubicBezTo>
                          <a:pt x="335368" y="153779"/>
                          <a:pt x="526389" y="3300"/>
                          <a:pt x="725466" y="0"/>
                        </a:cubicBezTo>
                        <a:cubicBezTo>
                          <a:pt x="883148" y="764633"/>
                          <a:pt x="667930" y="2140371"/>
                          <a:pt x="725466" y="2880910"/>
                        </a:cubicBezTo>
                        <a:close/>
                      </a:path>
                      <a:path w="725466" h="2880910" fill="none" extrusionOk="0">
                        <a:moveTo>
                          <a:pt x="725466" y="2880910"/>
                        </a:moveTo>
                        <a:cubicBezTo>
                          <a:pt x="537365" y="2862783"/>
                          <a:pt x="383919" y="2738339"/>
                          <a:pt x="362733" y="2522747"/>
                        </a:cubicBezTo>
                        <a:cubicBezTo>
                          <a:pt x="384030" y="2162301"/>
                          <a:pt x="375935" y="1857042"/>
                          <a:pt x="362733" y="1713573"/>
                        </a:cubicBezTo>
                        <a:cubicBezTo>
                          <a:pt x="355109" y="1528170"/>
                          <a:pt x="192825" y="1358384"/>
                          <a:pt x="0" y="1355410"/>
                        </a:cubicBezTo>
                        <a:cubicBezTo>
                          <a:pt x="176608" y="1328058"/>
                          <a:pt x="386135" y="1197445"/>
                          <a:pt x="362733" y="997247"/>
                        </a:cubicBezTo>
                        <a:cubicBezTo>
                          <a:pt x="312393" y="815275"/>
                          <a:pt x="389381" y="540311"/>
                          <a:pt x="362733" y="358163"/>
                        </a:cubicBezTo>
                        <a:cubicBezTo>
                          <a:pt x="353791" y="171185"/>
                          <a:pt x="521483" y="9212"/>
                          <a:pt x="725466" y="0"/>
                        </a:cubicBezTo>
                      </a:path>
                      <a:path w="725466" h="2880910" fill="none" stroke="0" extrusionOk="0">
                        <a:moveTo>
                          <a:pt x="725466" y="2880910"/>
                        </a:moveTo>
                        <a:cubicBezTo>
                          <a:pt x="543498" y="2878622"/>
                          <a:pt x="379217" y="2690513"/>
                          <a:pt x="362733" y="2522747"/>
                        </a:cubicBezTo>
                        <a:cubicBezTo>
                          <a:pt x="404514" y="2337131"/>
                          <a:pt x="422113" y="2021003"/>
                          <a:pt x="362733" y="1713573"/>
                        </a:cubicBezTo>
                        <a:cubicBezTo>
                          <a:pt x="352442" y="1540704"/>
                          <a:pt x="214040" y="1377376"/>
                          <a:pt x="0" y="1355410"/>
                        </a:cubicBezTo>
                        <a:cubicBezTo>
                          <a:pt x="236807" y="1359076"/>
                          <a:pt x="364708" y="1193456"/>
                          <a:pt x="362733" y="997247"/>
                        </a:cubicBezTo>
                        <a:cubicBezTo>
                          <a:pt x="393401" y="718619"/>
                          <a:pt x="348442" y="499494"/>
                          <a:pt x="362733" y="358163"/>
                        </a:cubicBezTo>
                        <a:cubicBezTo>
                          <a:pt x="350407" y="154119"/>
                          <a:pt x="549280" y="-20573"/>
                          <a:pt x="72546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F9483B-8B37-4872-9F46-67981F95DD5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709" t="28438" r="76337" b="18063"/>
          <a:stretch/>
        </p:blipFill>
        <p:spPr>
          <a:xfrm>
            <a:off x="3610567" y="2140535"/>
            <a:ext cx="2310943" cy="3668957"/>
          </a:xfrm>
          <a:prstGeom prst="rect">
            <a:avLst/>
          </a:prstGeom>
        </p:spPr>
      </p:pic>
      <p:pic>
        <p:nvPicPr>
          <p:cNvPr id="9" name="robot">
            <a:hlinkClick r:id="" action="ppaction://media"/>
            <a:extLst>
              <a:ext uri="{FF2B5EF4-FFF2-40B4-BE49-F238E27FC236}">
                <a16:creationId xmlns:a16="http://schemas.microsoft.com/office/drawing/2014/main" id="{E47017F0-1F02-432A-8163-C46E4541D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645798" y="489939"/>
            <a:ext cx="1837365" cy="1837365"/>
          </a:xfrm>
          <a:prstGeom prst="rect">
            <a:avLst/>
          </a:prstGeom>
        </p:spPr>
      </p:pic>
      <p:pic>
        <p:nvPicPr>
          <p:cNvPr id="10" name="atari">
            <a:hlinkClick r:id="" action="ppaction://media"/>
            <a:extLst>
              <a:ext uri="{FF2B5EF4-FFF2-40B4-BE49-F238E27FC236}">
                <a16:creationId xmlns:a16="http://schemas.microsoft.com/office/drawing/2014/main" id="{90E895F4-436C-499A-941F-DAA2A822C4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652916" y="610116"/>
            <a:ext cx="2635245" cy="345875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box2d">
            <a:hlinkClick r:id="" action="ppaction://media"/>
            <a:extLst>
              <a:ext uri="{FF2B5EF4-FFF2-40B4-BE49-F238E27FC236}">
                <a16:creationId xmlns:a16="http://schemas.microsoft.com/office/drawing/2014/main" id="{EC608227-C190-4963-B3F9-96045C49310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82513" y="4551500"/>
            <a:ext cx="2602281" cy="1734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cart-Pole">
            <a:hlinkClick r:id="" action="ppaction://media"/>
            <a:extLst>
              <a:ext uri="{FF2B5EF4-FFF2-40B4-BE49-F238E27FC236}">
                <a16:creationId xmlns:a16="http://schemas.microsoft.com/office/drawing/2014/main" id="{FAE9D923-D6B8-4DBB-AC48-0FF2348BE77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324319" y="4541284"/>
            <a:ext cx="2602281" cy="1734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mujoco">
            <a:hlinkClick r:id="" action="ppaction://media"/>
            <a:extLst>
              <a:ext uri="{FF2B5EF4-FFF2-40B4-BE49-F238E27FC236}">
                <a16:creationId xmlns:a16="http://schemas.microsoft.com/office/drawing/2014/main" id="{C58E9AE7-9942-41F3-9FF2-CB25201D626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645798" y="2532897"/>
            <a:ext cx="1792205" cy="1792205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9090801D-27F3-4532-AC51-55EA81736EF0}"/>
              </a:ext>
            </a:extLst>
          </p:cNvPr>
          <p:cNvGrpSpPr/>
          <p:nvPr/>
        </p:nvGrpSpPr>
        <p:grpSpPr>
          <a:xfrm>
            <a:off x="7476681" y="1097788"/>
            <a:ext cx="3512713" cy="4355761"/>
            <a:chOff x="7476681" y="1097788"/>
            <a:chExt cx="3512713" cy="4355761"/>
          </a:xfrm>
        </p:grpSpPr>
        <p:pic>
          <p:nvPicPr>
            <p:cNvPr id="15" name="Pong">
              <a:hlinkClick r:id="" action="ppaction://media"/>
              <a:extLst>
                <a:ext uri="{FF2B5EF4-FFF2-40B4-BE49-F238E27FC236}">
                  <a16:creationId xmlns:a16="http://schemas.microsoft.com/office/drawing/2014/main" id="{AD80FD80-4AF4-41F8-8904-0AE2F4DC8E14}"/>
                </a:ext>
              </a:extLst>
            </p:cNvPr>
            <p:cNvPicPr>
              <a:picLocks noChangeAspect="1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21"/>
            <a:stretch>
              <a:fillRect/>
            </a:stretch>
          </p:blipFill>
          <p:spPr>
            <a:xfrm>
              <a:off x="7783653" y="1648914"/>
              <a:ext cx="2898770" cy="3804635"/>
            </a:xfrm>
            <a:prstGeom prst="rect">
              <a:avLst/>
            </a:prstGeom>
          </p:spPr>
        </p:pic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9DFD0B30-D4E1-4A90-A597-65C62D883C8E}"/>
                </a:ext>
              </a:extLst>
            </p:cNvPr>
            <p:cNvSpPr txBox="1"/>
            <p:nvPr/>
          </p:nvSpPr>
          <p:spPr>
            <a:xfrm>
              <a:off x="7476681" y="1097788"/>
              <a:ext cx="35127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400" b="1" dirty="0" err="1">
                  <a:solidFill>
                    <a:srgbClr val="FF0000"/>
                  </a:solidFill>
                </a:rPr>
                <a:t>Pong</a:t>
              </a:r>
              <a:r>
                <a:rPr lang="es-MX" sz="2400" b="1" dirty="0">
                  <a:solidFill>
                    <a:srgbClr val="FF0000"/>
                  </a:solidFill>
                </a:rPr>
                <a:t> </a:t>
              </a:r>
              <a:r>
                <a:rPr lang="es-MX" sz="2400" b="1" dirty="0" err="1">
                  <a:solidFill>
                    <a:srgbClr val="FF0000"/>
                  </a:solidFill>
                </a:rPr>
                <a:t>ó</a:t>
              </a:r>
              <a:r>
                <a:rPr lang="es-MX" sz="2400" b="1" dirty="0">
                  <a:solidFill>
                    <a:srgbClr val="FF0000"/>
                  </a:solidFill>
                </a:rPr>
                <a:t> Tele-</a:t>
              </a:r>
              <a:r>
                <a:rPr lang="es-MX" sz="2400" b="1" dirty="0" err="1">
                  <a:solidFill>
                    <a:srgbClr val="FF0000"/>
                  </a:solidFill>
                </a:rPr>
                <a:t>Pong</a:t>
              </a:r>
              <a:endParaRPr lang="es-CO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39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7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1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732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6" y="120878"/>
            <a:ext cx="7031709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7" y="-86504"/>
            <a:ext cx="3716741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.8/16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305200" y="91616"/>
            <a:ext cx="28459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Metodología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348355" y="1340120"/>
            <a:ext cx="11134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 utilizo el problema </a:t>
            </a:r>
            <a:r>
              <a:rPr lang="es-MX" dirty="0" err="1"/>
              <a:t>Cart</a:t>
            </a:r>
            <a:r>
              <a:rPr lang="es-MX" dirty="0"/>
              <a:t>-Pole como base para entender el </a:t>
            </a:r>
            <a:r>
              <a:rPr lang="es-MX" b="1" dirty="0">
                <a:solidFill>
                  <a:schemeClr val="accent1"/>
                </a:solidFill>
              </a:rPr>
              <a:t>proceso</a:t>
            </a:r>
            <a:r>
              <a:rPr lang="es-MX" dirty="0"/>
              <a:t> de entrenamiento de un agente. 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[2, 7, 9]</a:t>
            </a:r>
            <a:r>
              <a:rPr lang="es-MX" dirty="0"/>
              <a:t> </a:t>
            </a:r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770259" y="287808"/>
            <a:ext cx="38469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Primera aproximación</a:t>
            </a:r>
            <a:endParaRPr lang="es-CO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F59039F-459D-4C99-AA7E-BB79FECBA1DB}"/>
              </a:ext>
            </a:extLst>
          </p:cNvPr>
          <p:cNvSpPr txBox="1"/>
          <p:nvPr/>
        </p:nvSpPr>
        <p:spPr>
          <a:xfrm>
            <a:off x="348355" y="6529123"/>
            <a:ext cx="543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    Video clip tomado de [7]</a:t>
            </a:r>
            <a:endParaRPr lang="es-CO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cart-Pole">
            <a:hlinkClick r:id="" action="ppaction://media"/>
            <a:extLst>
              <a:ext uri="{FF2B5EF4-FFF2-40B4-BE49-F238E27FC236}">
                <a16:creationId xmlns:a16="http://schemas.microsoft.com/office/drawing/2014/main" id="{FAE9D923-D6B8-4DBB-AC48-0FF2348BE7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440" y="2329096"/>
            <a:ext cx="4610100" cy="3073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E2A359B-FB1A-4F84-BADB-830F4F12FDD8}"/>
              </a:ext>
            </a:extLst>
          </p:cNvPr>
          <p:cNvSpPr txBox="1"/>
          <p:nvPr/>
        </p:nvSpPr>
        <p:spPr>
          <a:xfrm>
            <a:off x="6169542" y="2291594"/>
            <a:ext cx="44630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•  </a:t>
            </a:r>
            <a:r>
              <a:rPr lang="es-MX" b="1" dirty="0"/>
              <a:t>Se crea el entorno</a:t>
            </a:r>
            <a:r>
              <a:rPr lang="es-MX" dirty="0"/>
              <a:t>. Con </a:t>
            </a:r>
            <a:r>
              <a:rPr lang="es-MX" dirty="0" err="1"/>
              <a:t>Gym</a:t>
            </a:r>
            <a:r>
              <a:rPr lang="es-MX" dirty="0"/>
              <a:t> se pueden crear entornos personalizados.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•  </a:t>
            </a:r>
            <a:r>
              <a:rPr lang="es-MX" b="1" dirty="0"/>
              <a:t>Se crea el agente</a:t>
            </a:r>
            <a:r>
              <a:rPr lang="es-MX" dirty="0"/>
              <a:t> con </a:t>
            </a:r>
            <a:r>
              <a:rPr lang="es-MX" dirty="0" err="1"/>
              <a:t>Stable-Baselines</a:t>
            </a:r>
            <a:r>
              <a:rPr lang="es-MX" dirty="0"/>
              <a:t>. 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• </a:t>
            </a:r>
            <a:r>
              <a:rPr lang="es-MX" b="1" dirty="0"/>
              <a:t>Se entrena el agente</a:t>
            </a:r>
            <a:r>
              <a:rPr lang="es-MX" dirty="0"/>
              <a:t> (número de pasos que va a realizar y </a:t>
            </a:r>
            <a:r>
              <a:rPr lang="es-MX" dirty="0" err="1"/>
              <a:t>callbacks</a:t>
            </a:r>
            <a:r>
              <a:rPr lang="es-MX" dirty="0"/>
              <a:t>).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• </a:t>
            </a:r>
            <a:r>
              <a:rPr lang="es-MX" b="1" dirty="0"/>
              <a:t>Se extrae la información</a:t>
            </a:r>
            <a:r>
              <a:rPr lang="es-MX" dirty="0"/>
              <a:t> del entrenamiento (</a:t>
            </a:r>
            <a:r>
              <a:rPr lang="es-MX" dirty="0" err="1"/>
              <a:t>Tensorboard</a:t>
            </a:r>
            <a:r>
              <a:rPr lang="es-MX" dirty="0"/>
              <a:t>)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•  </a:t>
            </a:r>
            <a:r>
              <a:rPr lang="es-MX" b="1" dirty="0"/>
              <a:t>Se guarda</a:t>
            </a:r>
            <a:r>
              <a:rPr lang="es-MX" dirty="0"/>
              <a:t> el modelo entrenado.</a:t>
            </a:r>
          </a:p>
        </p:txBody>
      </p:sp>
    </p:spTree>
    <p:extLst>
      <p:ext uri="{BB962C8B-B14F-4D97-AF65-F5344CB8AC3E}">
        <p14:creationId xmlns:p14="http://schemas.microsoft.com/office/powerpoint/2010/main" val="325019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7;p2">
            <a:extLst>
              <a:ext uri="{FF2B5EF4-FFF2-40B4-BE49-F238E27FC236}">
                <a16:creationId xmlns:a16="http://schemas.microsoft.com/office/drawing/2014/main" id="{756DDE08-707B-4508-864D-ADE86B32C4F2}"/>
              </a:ext>
            </a:extLst>
          </p:cNvPr>
          <p:cNvSpPr/>
          <p:nvPr/>
        </p:nvSpPr>
        <p:spPr>
          <a:xfrm>
            <a:off x="847016" y="120878"/>
            <a:ext cx="7031709" cy="978477"/>
          </a:xfrm>
          <a:prstGeom prst="roundRect">
            <a:avLst>
              <a:gd name="adj" fmla="val 16667"/>
            </a:avLst>
          </a:prstGeom>
          <a:solidFill>
            <a:srgbClr val="FCF7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147B5790-35D4-4AC9-AD20-7B409F937BD0}"/>
              </a:ext>
            </a:extLst>
          </p:cNvPr>
          <p:cNvSpPr/>
          <p:nvPr/>
        </p:nvSpPr>
        <p:spPr>
          <a:xfrm>
            <a:off x="-207997" y="-86504"/>
            <a:ext cx="3716741" cy="1076325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BAA359FF-FBD3-49F3-B191-ED010774500B}"/>
              </a:ext>
            </a:extLst>
          </p:cNvPr>
          <p:cNvSpPr/>
          <p:nvPr/>
        </p:nvSpPr>
        <p:spPr>
          <a:xfrm>
            <a:off x="8401050" y="6544783"/>
            <a:ext cx="3914774" cy="323850"/>
          </a:xfrm>
          <a:prstGeom prst="roundRect">
            <a:avLst>
              <a:gd name="adj" fmla="val 16667"/>
            </a:avLst>
          </a:prstGeom>
          <a:solidFill>
            <a:srgbClr val="F2DD1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Daniel Estrada | Atari-</a:t>
            </a:r>
            <a:r>
              <a:rPr lang="es-CO" sz="14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Pong</a:t>
            </a:r>
            <a:r>
              <a:rPr lang="es-CO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con RL                .9/16</a:t>
            </a:r>
            <a:endParaRPr lang="es-CO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E92265-8C42-411A-8942-7110B84E073C}"/>
              </a:ext>
            </a:extLst>
          </p:cNvPr>
          <p:cNvSpPr/>
          <p:nvPr/>
        </p:nvSpPr>
        <p:spPr>
          <a:xfrm>
            <a:off x="305200" y="91616"/>
            <a:ext cx="28459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Metodología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9093D-05A9-43E1-9467-8680F8B8829E}"/>
              </a:ext>
            </a:extLst>
          </p:cNvPr>
          <p:cNvSpPr txBox="1"/>
          <p:nvPr/>
        </p:nvSpPr>
        <p:spPr>
          <a:xfrm>
            <a:off x="348355" y="1340120"/>
            <a:ext cx="11134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NO usar el prediseñado sino </a:t>
            </a:r>
            <a:r>
              <a:rPr lang="es-MX" sz="2400" b="1" dirty="0"/>
              <a:t>construir</a:t>
            </a:r>
            <a:r>
              <a:rPr lang="es-MX" sz="2400" dirty="0"/>
              <a:t> uno con </a:t>
            </a:r>
            <a:r>
              <a:rPr lang="es-MX" sz="2400" dirty="0" err="1"/>
              <a:t>gym</a:t>
            </a:r>
            <a:r>
              <a:rPr lang="es-MX" sz="2400" dirty="0"/>
              <a:t>.</a:t>
            </a:r>
            <a:endParaRPr lang="es-CO" sz="24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37993C-7256-436C-81F3-94AE08286D68}"/>
              </a:ext>
            </a:extLst>
          </p:cNvPr>
          <p:cNvSpPr/>
          <p:nvPr/>
        </p:nvSpPr>
        <p:spPr>
          <a:xfrm>
            <a:off x="3506925" y="287808"/>
            <a:ext cx="41225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Entorno para </a:t>
            </a:r>
            <a:r>
              <a:rPr lang="es-CO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Pong</a:t>
            </a:r>
            <a:endParaRPr lang="es-CO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F59039F-459D-4C99-AA7E-BB79FECBA1DB}"/>
              </a:ext>
            </a:extLst>
          </p:cNvPr>
          <p:cNvSpPr txBox="1"/>
          <p:nvPr/>
        </p:nvSpPr>
        <p:spPr>
          <a:xfrm>
            <a:off x="348355" y="6529123"/>
            <a:ext cx="543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    Video clip tomado de [7]</a:t>
            </a:r>
            <a:endParaRPr lang="es-CO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33E221-B509-4889-A258-26898335B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8" t="35803" r="60997" b="10397"/>
          <a:stretch/>
        </p:blipFill>
        <p:spPr>
          <a:xfrm>
            <a:off x="4580860" y="2137098"/>
            <a:ext cx="3030279" cy="368959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D59CC27-AB4B-4081-9DF4-27CC20BF812D}"/>
              </a:ext>
            </a:extLst>
          </p:cNvPr>
          <p:cNvGrpSpPr/>
          <p:nvPr/>
        </p:nvGrpSpPr>
        <p:grpSpPr>
          <a:xfrm>
            <a:off x="3853289" y="2342260"/>
            <a:ext cx="4752360" cy="3171600"/>
            <a:chOff x="3853289" y="2342260"/>
            <a:chExt cx="4752360" cy="31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1F20497-6187-4636-AF21-CE1D6C689E36}"/>
                    </a:ext>
                  </a:extLst>
                </p14:cNvPr>
                <p14:cNvContentPartPr/>
                <p14:nvPr/>
              </p14:nvContentPartPr>
              <p14:xfrm>
                <a:off x="3853289" y="2342260"/>
                <a:ext cx="3872520" cy="27896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1F20497-6187-4636-AF21-CE1D6C689E3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90649" y="2279620"/>
                  <a:ext cx="3998160" cy="29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6D2E16F-1D17-4B13-9BF0-B0B54CFB5675}"/>
                    </a:ext>
                  </a:extLst>
                </p14:cNvPr>
                <p14:cNvContentPartPr/>
                <p14:nvPr/>
              </p14:nvContentPartPr>
              <p14:xfrm>
                <a:off x="4051649" y="2565460"/>
                <a:ext cx="4554000" cy="29484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6D2E16F-1D17-4B13-9BF0-B0B54CFB56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8649" y="2502820"/>
                  <a:ext cx="4679640" cy="307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229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1419</Words>
  <Application>Microsoft Office PowerPoint</Application>
  <PresentationFormat>Panorámica</PresentationFormat>
  <Paragraphs>171</Paragraphs>
  <Slides>16</Slides>
  <Notes>0</Notes>
  <HiddenSlides>0</HiddenSlides>
  <MMClips>13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CMCSC10</vt:lpstr>
      <vt:lpstr>CMR10</vt:lpstr>
      <vt:lpstr>CMTI10</vt:lpstr>
      <vt:lpstr>CMTT10</vt:lpstr>
      <vt:lpstr>Consolas</vt:lpstr>
      <vt:lpstr>Noto Sans Symbols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estrada acevedo</dc:creator>
  <cp:lastModifiedBy>daniel estrada acevedo</cp:lastModifiedBy>
  <cp:revision>5</cp:revision>
  <dcterms:created xsi:type="dcterms:W3CDTF">2021-12-14T04:49:38Z</dcterms:created>
  <dcterms:modified xsi:type="dcterms:W3CDTF">2021-12-17T06:30:44Z</dcterms:modified>
</cp:coreProperties>
</file>